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76"/>
  </p:notesMasterIdLst>
  <p:handoutMasterIdLst>
    <p:handoutMasterId r:id="rId77"/>
  </p:handoutMasterIdLst>
  <p:sldIdLst>
    <p:sldId id="256" r:id="rId2"/>
    <p:sldId id="257" r:id="rId3"/>
    <p:sldId id="258" r:id="rId4"/>
    <p:sldId id="265" r:id="rId5"/>
    <p:sldId id="288" r:id="rId6"/>
    <p:sldId id="289" r:id="rId7"/>
    <p:sldId id="290" r:id="rId8"/>
    <p:sldId id="356" r:id="rId9"/>
    <p:sldId id="269" r:id="rId10"/>
    <p:sldId id="259" r:id="rId11"/>
    <p:sldId id="270" r:id="rId12"/>
    <p:sldId id="276" r:id="rId13"/>
    <p:sldId id="305" r:id="rId14"/>
    <p:sldId id="261" r:id="rId15"/>
    <p:sldId id="355" r:id="rId16"/>
    <p:sldId id="357" r:id="rId17"/>
    <p:sldId id="354" r:id="rId18"/>
    <p:sldId id="358" r:id="rId19"/>
    <p:sldId id="260" r:id="rId20"/>
    <p:sldId id="277" r:id="rId21"/>
    <p:sldId id="320" r:id="rId22"/>
    <p:sldId id="341" r:id="rId23"/>
    <p:sldId id="321" r:id="rId24"/>
    <p:sldId id="325" r:id="rId25"/>
    <p:sldId id="359" r:id="rId26"/>
    <p:sldId id="360" r:id="rId27"/>
    <p:sldId id="361" r:id="rId28"/>
    <p:sldId id="362" r:id="rId29"/>
    <p:sldId id="278" r:id="rId30"/>
    <p:sldId id="283" r:id="rId31"/>
    <p:sldId id="327" r:id="rId32"/>
    <p:sldId id="293" r:id="rId33"/>
    <p:sldId id="284" r:id="rId34"/>
    <p:sldId id="363" r:id="rId35"/>
    <p:sldId id="262" r:id="rId36"/>
    <p:sldId id="286" r:id="rId37"/>
    <p:sldId id="300" r:id="rId38"/>
    <p:sldId id="364" r:id="rId39"/>
    <p:sldId id="337" r:id="rId40"/>
    <p:sldId id="332" r:id="rId41"/>
    <p:sldId id="312" r:id="rId42"/>
    <p:sldId id="301" r:id="rId43"/>
    <p:sldId id="365" r:id="rId44"/>
    <p:sldId id="366" r:id="rId45"/>
    <p:sldId id="330" r:id="rId46"/>
    <p:sldId id="336" r:id="rId47"/>
    <p:sldId id="310" r:id="rId48"/>
    <p:sldId id="275" r:id="rId49"/>
    <p:sldId id="333" r:id="rId50"/>
    <p:sldId id="273" r:id="rId51"/>
    <p:sldId id="304" r:id="rId52"/>
    <p:sldId id="294" r:id="rId53"/>
    <p:sldId id="299" r:id="rId54"/>
    <p:sldId id="334" r:id="rId55"/>
    <p:sldId id="279" r:id="rId56"/>
    <p:sldId id="340" r:id="rId57"/>
    <p:sldId id="339" r:id="rId58"/>
    <p:sldId id="306" r:id="rId59"/>
    <p:sldId id="307" r:id="rId60"/>
    <p:sldId id="346" r:id="rId61"/>
    <p:sldId id="349" r:id="rId62"/>
    <p:sldId id="308" r:id="rId63"/>
    <p:sldId id="328" r:id="rId64"/>
    <p:sldId id="309" r:id="rId65"/>
    <p:sldId id="331" r:id="rId66"/>
    <p:sldId id="329" r:id="rId67"/>
    <p:sldId id="343" r:id="rId68"/>
    <p:sldId id="350" r:id="rId69"/>
    <p:sldId id="351" r:id="rId70"/>
    <p:sldId id="352" r:id="rId71"/>
    <p:sldId id="282" r:id="rId72"/>
    <p:sldId id="322" r:id="rId73"/>
    <p:sldId id="323" r:id="rId74"/>
    <p:sldId id="324" r:id="rId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8"/>
            <p14:sldId id="289"/>
            <p14:sldId id="290"/>
            <p14:sldId id="356"/>
            <p14:sldId id="269"/>
          </p14:sldIdLst>
        </p14:section>
        <p14:section name="データセット" id="{824B3EBD-D20D-47C5-8449-3858C7AE8F75}">
          <p14:sldIdLst>
            <p14:sldId id="259"/>
            <p14:sldId id="270"/>
            <p14:sldId id="276"/>
            <p14:sldId id="305"/>
          </p14:sldIdLst>
        </p14:section>
        <p14:section name="要素技術" id="{06651500-9F65-4E05-9904-98DB0DD17F79}">
          <p14:sldIdLst>
            <p14:sldId id="261"/>
            <p14:sldId id="355"/>
            <p14:sldId id="357"/>
            <p14:sldId id="354"/>
            <p14:sldId id="358"/>
          </p14:sldIdLst>
        </p14:section>
        <p14:section name="実験設定" id="{57D13AC2-5BAF-4A05-8C94-90F750AD787E}">
          <p14:sldIdLst>
            <p14:sldId id="260"/>
            <p14:sldId id="277"/>
            <p14:sldId id="320"/>
            <p14:sldId id="341"/>
            <p14:sldId id="321"/>
            <p14:sldId id="325"/>
            <p14:sldId id="359"/>
            <p14:sldId id="360"/>
            <p14:sldId id="361"/>
            <p14:sldId id="362"/>
            <p14:sldId id="278"/>
            <p14:sldId id="283"/>
            <p14:sldId id="327"/>
            <p14:sldId id="293"/>
            <p14:sldId id="284"/>
            <p14:sldId id="363"/>
          </p14:sldIdLst>
        </p14:section>
        <p14:section name="結果・考察" id="{828C8D22-B344-4004-83A3-6AAF5B2929D4}">
          <p14:sldIdLst>
            <p14:sldId id="262"/>
            <p14:sldId id="286"/>
            <p14:sldId id="300"/>
            <p14:sldId id="364"/>
            <p14:sldId id="337"/>
          </p14:sldIdLst>
        </p14:section>
        <p14:section name="まとめ・課題" id="{1CDB7562-F34D-405E-9325-C263D6928193}">
          <p14:sldIdLst>
            <p14:sldId id="332"/>
            <p14:sldId id="312"/>
            <p14:sldId id="301"/>
            <p14:sldId id="365"/>
            <p14:sldId id="366"/>
            <p14:sldId id="330"/>
            <p14:sldId id="336"/>
          </p14:sldIdLst>
        </p14:section>
        <p14:section name="予備" id="{BBFA7761-7406-4169-9063-D47FBB3FFA2F}">
          <p14:sldIdLst>
            <p14:sldId id="310"/>
            <p14:sldId id="275"/>
            <p14:sldId id="333"/>
            <p14:sldId id="273"/>
            <p14:sldId id="304"/>
            <p14:sldId id="294"/>
            <p14:sldId id="299"/>
            <p14:sldId id="334"/>
            <p14:sldId id="279"/>
            <p14:sldId id="340"/>
            <p14:sldId id="339"/>
            <p14:sldId id="306"/>
            <p14:sldId id="307"/>
            <p14:sldId id="346"/>
            <p14:sldId id="349"/>
            <p14:sldId id="308"/>
            <p14:sldId id="328"/>
            <p14:sldId id="309"/>
            <p14:sldId id="331"/>
            <p14:sldId id="329"/>
            <p14:sldId id="343"/>
            <p14:sldId id="350"/>
            <p14:sldId id="351"/>
            <p14:sldId id="352"/>
            <p14:sldId id="282"/>
            <p14:sldId id="322"/>
            <p14:sldId id="323"/>
            <p14:sldId id="32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54B"/>
    <a:srgbClr val="B7E7D6"/>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79391" autoAdjust="0"/>
  </p:normalViewPr>
  <p:slideViewPr>
    <p:cSldViewPr snapToGrid="0">
      <p:cViewPr varScale="1">
        <p:scale>
          <a:sx n="91" d="100"/>
          <a:sy n="91" d="100"/>
        </p:scale>
        <p:origin x="1992" y="78"/>
      </p:cViewPr>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2020/7/2</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2020/7/2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「深層学習に基づく</a:t>
            </a:r>
            <a:r>
              <a:rPr lang="en-US" altLang="ja-JP" dirty="0">
                <a:solidFill>
                  <a:schemeClr val="tx1"/>
                </a:solidFill>
              </a:rPr>
              <a:t>4 </a:t>
            </a:r>
            <a:r>
              <a:rPr lang="ja-JP" altLang="en-US" dirty="0">
                <a:solidFill>
                  <a:schemeClr val="tx1"/>
                </a:solidFill>
              </a:rPr>
              <a:t>コマ漫画の感情推定とマルチモーダル化への検討」と題しまして</a:t>
            </a:r>
            <a:r>
              <a:rPr lang="en-US" altLang="ja-JP" dirty="0">
                <a:solidFill>
                  <a:schemeClr val="tx1"/>
                </a:solidFill>
              </a:rPr>
              <a:t>,</a:t>
            </a:r>
          </a:p>
          <a:p>
            <a:r>
              <a:rPr kumimoji="1" lang="ja-JP" altLang="en-US" dirty="0">
                <a:solidFill>
                  <a:schemeClr val="tx1"/>
                </a:solidFill>
              </a:rPr>
              <a:t>ソフトウェアシステム研究グループの高山が発表いたします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次にデータセットについて説明します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46532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r>
              <a:rPr kumimoji="1" lang="ja-JP" altLang="en-US" dirty="0"/>
              <a:t>画像周りのアノテーションは充実していますが</a:t>
            </a:r>
            <a:r>
              <a:rPr kumimoji="1" lang="en-US" altLang="ja-JP" dirty="0"/>
              <a:t>, </a:t>
            </a:r>
            <a:r>
              <a:rPr kumimoji="1" lang="ja-JP" altLang="en-US" dirty="0"/>
              <a:t>作者による感情アノテーションはありません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アノテートされたラベルが作者の意図と異なる可能性があることから</a:t>
            </a:r>
            <a:endParaRPr kumimoji="1" lang="en-US" altLang="ja-JP" dirty="0"/>
          </a:p>
          <a:p>
            <a:r>
              <a:rPr kumimoji="1" lang="ja-JP" altLang="en-US" dirty="0"/>
              <a:t>本実験には不向きであるといえます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よって本実験で用いるデータセットがこの「</a:t>
            </a:r>
            <a:r>
              <a:rPr kumimoji="1" lang="en-US" altLang="ja-JP" dirty="0"/>
              <a:t>4</a:t>
            </a:r>
            <a:r>
              <a:rPr kumimoji="1" lang="ja-JP" altLang="en-US" dirty="0"/>
              <a:t>コマストーリーデータセット」です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そして作者による感情アノテーションがされていることが大きな特徴です</a:t>
            </a:r>
            <a:r>
              <a:rPr kumimoji="1" lang="en-US" altLang="ja-JP" dirty="0"/>
              <a:t>.</a:t>
            </a:r>
          </a:p>
          <a:p>
            <a:endParaRPr kumimoji="1" lang="en-US" altLang="ja-JP" dirty="0"/>
          </a:p>
          <a:p>
            <a:r>
              <a:rPr kumimoji="1" lang="ja-JP" altLang="en-US" dirty="0"/>
              <a:t>図の通り</a:t>
            </a:r>
            <a:r>
              <a:rPr kumimoji="1" lang="en-US" altLang="ja-JP" dirty="0"/>
              <a:t>, </a:t>
            </a:r>
            <a:r>
              <a:rPr kumimoji="1" lang="ja-JP" altLang="en-US" dirty="0"/>
              <a:t>女性の発言に対して</a:t>
            </a:r>
            <a:r>
              <a:rPr kumimoji="1" lang="en-US" altLang="ja-JP" dirty="0"/>
              <a:t>, </a:t>
            </a:r>
            <a:r>
              <a:rPr kumimoji="1" lang="ja-JP" altLang="en-US" dirty="0"/>
              <a:t>右側は</a:t>
            </a:r>
            <a:r>
              <a:rPr kumimoji="1" lang="en-US" altLang="ja-JP" dirty="0"/>
              <a:t>”</a:t>
            </a:r>
            <a:r>
              <a:rPr kumimoji="1" lang="ja-JP" altLang="en-US" dirty="0"/>
              <a:t>喜楽</a:t>
            </a:r>
            <a:r>
              <a:rPr kumimoji="1" lang="en-US" altLang="ja-JP" dirty="0"/>
              <a:t>”, </a:t>
            </a:r>
            <a:r>
              <a:rPr kumimoji="1" lang="ja-JP" altLang="en-US" dirty="0"/>
              <a:t>左側は</a:t>
            </a:r>
            <a:r>
              <a:rPr kumimoji="1" lang="en-US" altLang="ja-JP" dirty="0"/>
              <a:t>”</a:t>
            </a:r>
            <a:r>
              <a:rPr kumimoji="1" lang="ja-JP" altLang="en-US" dirty="0"/>
              <a:t>ニュートラル</a:t>
            </a:r>
            <a:r>
              <a:rPr kumimoji="1" lang="en-US" altLang="ja-JP" dirty="0"/>
              <a:t>”</a:t>
            </a:r>
            <a:r>
              <a:rPr kumimoji="1" lang="ja-JP" altLang="en-US" dirty="0"/>
              <a:t>と設定しており</a:t>
            </a:r>
            <a:r>
              <a:rPr kumimoji="1" lang="en-US" altLang="ja-JP" dirty="0"/>
              <a:t>, </a:t>
            </a:r>
          </a:p>
          <a:p>
            <a:r>
              <a:rPr kumimoji="1" lang="ja-JP" altLang="en-US" dirty="0"/>
              <a:t>同一プロットであっても作者の感性によって感情ラベルのつけ方が異なることが分かります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このデータセットはこれらの５つのタッチがあり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嫌悪の７種類存在します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次に要素技術について説明します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2797136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本実験では　</a:t>
            </a:r>
            <a:r>
              <a:rPr kumimoji="1" lang="ja-JP" altLang="en-US" sz="1200" b="0" i="0" kern="1200" dirty="0">
                <a:solidFill>
                  <a:schemeClr val="tx1"/>
                </a:solidFill>
                <a:effectLst/>
                <a:latin typeface="+mn-lt"/>
                <a:ea typeface="+mn-ea"/>
                <a:cs typeface="+mn-cs"/>
              </a:rPr>
              <a:t>京都大学 黒岩・河原研究室 が公開している</a:t>
            </a:r>
            <a:r>
              <a:rPr kumimoji="1" lang="en-US" altLang="ja-JP" sz="1200" b="0" i="0" kern="1200" dirty="0">
                <a:solidFill>
                  <a:schemeClr val="tx1"/>
                </a:solidFill>
                <a:effectLst/>
                <a:latin typeface="+mn-lt"/>
                <a:ea typeface="+mn-ea"/>
                <a:cs typeface="+mn-cs"/>
              </a:rPr>
              <a:t>BERT</a:t>
            </a:r>
            <a:r>
              <a:rPr kumimoji="1" lang="ja-JP" altLang="en-US" sz="1200" b="0" i="0" kern="1200" dirty="0">
                <a:solidFill>
                  <a:schemeClr val="tx1"/>
                </a:solidFill>
                <a:effectLst/>
                <a:latin typeface="+mn-lt"/>
                <a:ea typeface="+mn-ea"/>
                <a:cs typeface="+mn-cs"/>
              </a:rPr>
              <a:t>日本語</a:t>
            </a:r>
            <a:r>
              <a:rPr kumimoji="1" lang="en-US" altLang="ja-JP" sz="1200" b="0" i="0" kern="1200" dirty="0">
                <a:solidFill>
                  <a:schemeClr val="tx1"/>
                </a:solidFill>
                <a:effectLst/>
                <a:latin typeface="+mn-lt"/>
                <a:ea typeface="+mn-ea"/>
                <a:cs typeface="+mn-cs"/>
              </a:rPr>
              <a:t>Pretrained</a:t>
            </a:r>
            <a:r>
              <a:rPr kumimoji="1" lang="ja-JP" altLang="en-US" sz="1200" b="0" i="0" kern="1200" dirty="0">
                <a:solidFill>
                  <a:schemeClr val="tx1"/>
                </a:solidFill>
                <a:effectLst/>
                <a:latin typeface="+mn-lt"/>
                <a:ea typeface="+mn-ea"/>
                <a:cs typeface="+mn-cs"/>
              </a:rPr>
              <a:t>モデル を利用しました。</a:t>
            </a:r>
            <a:endParaRPr kumimoji="1" lang="en-US" altLang="ja-JP" dirty="0"/>
          </a:p>
          <a:p>
            <a:r>
              <a:rPr kumimoji="1" lang="ja-JP" altLang="en-US" dirty="0"/>
              <a:t>このモデルでは 約</a:t>
            </a:r>
            <a:r>
              <a:rPr kumimoji="1" lang="en-US" altLang="ja-JP" dirty="0"/>
              <a:t>1,800</a:t>
            </a:r>
            <a:r>
              <a:rPr kumimoji="1" lang="ja-JP" altLang="en-US" dirty="0"/>
              <a:t>万文からなる日本語</a:t>
            </a:r>
            <a:r>
              <a:rPr kumimoji="1" lang="en-US" altLang="ja-JP" dirty="0"/>
              <a:t>Wikipedia</a:t>
            </a:r>
            <a:r>
              <a:rPr kumimoji="1" lang="ja-JP" altLang="en-US" dirty="0"/>
              <a:t>を用いて学習されており</a:t>
            </a:r>
            <a:r>
              <a:rPr kumimoji="1" lang="en-US" altLang="ja-JP" dirty="0"/>
              <a:t>,</a:t>
            </a:r>
            <a:r>
              <a:rPr kumimoji="1" lang="ja-JP" altLang="en-US" dirty="0"/>
              <a:t>　モデルの設定はこのようになっています</a:t>
            </a:r>
            <a:r>
              <a:rPr kumimoji="1" lang="en-US" altLang="ja-JP" dirty="0"/>
              <a:t>.</a:t>
            </a:r>
          </a:p>
          <a:p>
            <a:r>
              <a:rPr kumimoji="1" lang="en-US" altLang="ja-JP" dirty="0"/>
              <a:t>(</a:t>
            </a:r>
            <a:r>
              <a:rPr kumimoji="1" lang="ja-JP" altLang="en-US" dirty="0"/>
              <a:t>形態素解析エンジンである</a:t>
            </a:r>
            <a:r>
              <a:rPr kumimoji="1" lang="en-US" altLang="ja-JP" dirty="0"/>
              <a:t>JUMAN++</a:t>
            </a:r>
            <a:r>
              <a:rPr kumimoji="1" lang="ja-JP" altLang="en-US" dirty="0"/>
              <a:t>により入力文を分かち書きしたのち，</a:t>
            </a:r>
            <a:r>
              <a:rPr kumimoji="1" lang="en-US" altLang="ja-JP" dirty="0"/>
              <a:t>Byte Pair Encoding </a:t>
            </a:r>
            <a:r>
              <a:rPr kumimoji="1" lang="ja-JP" altLang="en-US" dirty="0"/>
              <a:t>により</a:t>
            </a:r>
            <a:r>
              <a:rPr kumimoji="1" lang="en-US" altLang="ja-JP" dirty="0"/>
              <a:t> </a:t>
            </a:r>
            <a:r>
              <a:rPr kumimoji="1" lang="en-US" altLang="ja-JP" dirty="0" err="1"/>
              <a:t>subword</a:t>
            </a:r>
            <a:r>
              <a:rPr kumimoji="1" lang="en-US" altLang="ja-JP" dirty="0"/>
              <a:t> </a:t>
            </a:r>
            <a:r>
              <a:rPr kumimoji="1" lang="ja-JP" altLang="en-US" dirty="0"/>
              <a:t>に分割して学習</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489361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illustration2vec\cite</a:t>
            </a:r>
            <a:r>
              <a:rPr kumimoji="1" lang="ja-JP" altLang="en-US" dirty="0"/>
              <a:t>は</a:t>
            </a:r>
            <a:r>
              <a:rPr kumimoji="1" lang="en-US" altLang="ja-JP" dirty="0"/>
              <a:t>, Masaki Saito </a:t>
            </a:r>
            <a:r>
              <a:rPr kumimoji="1" lang="ja-JP" altLang="en-US" dirty="0"/>
              <a:t>と </a:t>
            </a:r>
            <a:r>
              <a:rPr kumimoji="1" lang="en-US" altLang="ja-JP" dirty="0"/>
              <a:t>Yusuke Matsui </a:t>
            </a:r>
            <a:r>
              <a:rPr kumimoji="1" lang="ja-JP" altLang="en-US" dirty="0" err="1"/>
              <a:t>らが</a:t>
            </a:r>
            <a:r>
              <a:rPr kumimoji="1" lang="ja-JP" altLang="en-US" dirty="0"/>
              <a:t>提案した画像のベクトル化手法で</a:t>
            </a:r>
            <a:r>
              <a:rPr kumimoji="1" lang="en-US" altLang="ja-JP" dirty="0"/>
              <a:t>, VGG </a:t>
            </a:r>
            <a:r>
              <a:rPr kumimoji="1" lang="ja-JP" altLang="en-US" dirty="0"/>
              <a:t>をベースとしたモデルとなっている</a:t>
            </a:r>
            <a:r>
              <a:rPr kumimoji="1" lang="en-US" altLang="ja-JP" dirty="0"/>
              <a:t>.</a:t>
            </a:r>
          </a:p>
          <a:p>
            <a:r>
              <a:rPr kumimoji="1" lang="ja-JP" altLang="en-US" dirty="0"/>
              <a:t>既存の画像認識モデルのほとんどが </a:t>
            </a:r>
            <a:r>
              <a:rPr kumimoji="1" lang="en-US" altLang="ja-JP" dirty="0"/>
              <a:t>ImageNet </a:t>
            </a:r>
            <a:r>
              <a:rPr kumimoji="1" lang="ja-JP" altLang="en-US" dirty="0"/>
              <a:t>などの実画像を評価対象にしており</a:t>
            </a:r>
            <a:r>
              <a:rPr kumimoji="1" lang="en-US" altLang="ja-JP" dirty="0"/>
              <a:t>, </a:t>
            </a:r>
          </a:p>
          <a:p>
            <a:r>
              <a:rPr kumimoji="1" lang="ja-JP" altLang="en-US" dirty="0"/>
              <a:t>アニメや漫画といったイラストに対して評価を行っていなかったため</a:t>
            </a:r>
            <a:r>
              <a:rPr kumimoji="1" lang="en-US" altLang="ja-JP" dirty="0"/>
              <a:t>, </a:t>
            </a:r>
            <a:r>
              <a:rPr kumimoji="1" lang="ja-JP" altLang="en-US" dirty="0"/>
              <a:t>イラストのベクトル化手法に関してより良い期待が持てる手法である</a:t>
            </a:r>
            <a:r>
              <a:rPr kumimoji="1" lang="en-US" altLang="ja-JP" dirty="0"/>
              <a:t>. </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筆者らによって</a:t>
            </a:r>
            <a:endParaRPr kumimoji="1" lang="en-US" altLang="ja-JP" dirty="0"/>
          </a:p>
          <a:p>
            <a:r>
              <a:rPr kumimoji="1" lang="en-US" altLang="ja-JP" dirty="0" err="1"/>
              <a:t>Danbooru</a:t>
            </a:r>
            <a:r>
              <a:rPr kumimoji="1" lang="en-US" altLang="ja-JP" dirty="0"/>
              <a:t> </a:t>
            </a:r>
            <a:r>
              <a:rPr kumimoji="1" lang="ja-JP" altLang="en-US" dirty="0"/>
              <a:t>と </a:t>
            </a:r>
            <a:r>
              <a:rPr kumimoji="1" lang="en-US" altLang="ja-JP" dirty="0" err="1"/>
              <a:t>Safebooru</a:t>
            </a:r>
            <a:r>
              <a:rPr kumimoji="1" lang="en-US" altLang="ja-JP" dirty="0"/>
              <a:t> </a:t>
            </a:r>
            <a:r>
              <a:rPr kumimoji="1" lang="ja-JP" altLang="en-US" dirty="0"/>
              <a:t>というイラスト投稿サイト から </a:t>
            </a:r>
            <a:r>
              <a:rPr kumimoji="1" lang="en-US" altLang="ja-JP" dirty="0"/>
              <a:t>100 </a:t>
            </a:r>
            <a:r>
              <a:rPr kumimoji="1" lang="ja-JP" altLang="en-US" dirty="0"/>
              <a:t>万枚のイラストを用いて学習した事前学習済みモデルが公開されており</a:t>
            </a:r>
            <a:r>
              <a:rPr kumimoji="1" lang="en-US" altLang="ja-JP" dirty="0"/>
              <a:t>,</a:t>
            </a:r>
          </a:p>
          <a:p>
            <a:r>
              <a:rPr kumimoji="1" lang="ja-JP" altLang="en-US" dirty="0"/>
              <a:t>図のように画像から</a:t>
            </a:r>
            <a:r>
              <a:rPr kumimoji="1" lang="en-US" altLang="ja-JP" dirty="0"/>
              <a:t>4096</a:t>
            </a:r>
            <a:r>
              <a:rPr kumimoji="1" lang="ja-JP" altLang="en-US" dirty="0"/>
              <a:t>次元の特徴ベクトルを抽出し</a:t>
            </a:r>
            <a:r>
              <a:rPr kumimoji="1" lang="en-US" altLang="ja-JP" dirty="0"/>
              <a:t>, </a:t>
            </a:r>
            <a:r>
              <a:rPr kumimoji="1" lang="ja-JP" altLang="en-US" dirty="0"/>
              <a:t>タグ予測を行います</a:t>
            </a:r>
            <a:r>
              <a:rPr kumimoji="1" lang="en-US" altLang="ja-JP" dirty="0"/>
              <a:t>.</a:t>
            </a:r>
          </a:p>
          <a:p>
            <a:r>
              <a:rPr kumimoji="1" lang="ja-JP" altLang="en-US" dirty="0"/>
              <a:t>この予測結果は実際に出力された結果ですが</a:t>
            </a:r>
            <a:r>
              <a:rPr kumimoji="1" lang="en-US" altLang="ja-JP" dirty="0"/>
              <a:t>, </a:t>
            </a:r>
            <a:r>
              <a:rPr kumimoji="1" lang="ja-JP" altLang="en-US" dirty="0"/>
              <a:t>コマ画像の特徴をよくとらえていることが分かります</a:t>
            </a:r>
            <a:r>
              <a:rPr kumimoji="1" lang="en-US" altLang="ja-JP" dirty="0"/>
              <a:t>.</a:t>
            </a:r>
          </a:p>
          <a:p>
            <a:r>
              <a:rPr kumimoji="1" lang="ja-JP" altLang="en-US" dirty="0"/>
              <a:t>本実験ではタグ予測は行わず</a:t>
            </a:r>
            <a:r>
              <a:rPr kumimoji="1" lang="en-US" altLang="ja-JP" dirty="0"/>
              <a:t>, </a:t>
            </a:r>
            <a:r>
              <a:rPr kumimoji="1" lang="ja-JP" altLang="en-US" dirty="0"/>
              <a:t>コマ画像のエンコーダーとして用いる</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3022349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2422071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本実験ではデータ数と解析の難しさの問題から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a:t>
            </a:r>
            <a:r>
              <a:rPr lang="ja-JP" altLang="en-US" sz="1200" dirty="0">
                <a:solidFill>
                  <a:schemeClr val="tx1">
                    <a:lumMod val="95000"/>
                  </a:schemeClr>
                </a:solidFill>
              </a:rPr>
              <a:t>のセリフの感情推定</a:t>
            </a:r>
            <a:endParaRPr lang="en-US" altLang="ja-JP" sz="1200" u="sng" dirty="0">
              <a:solidFill>
                <a:schemeClr val="tx1">
                  <a:lumMod val="95000"/>
                </a:schemeClr>
              </a:solidFill>
            </a:endParaRPr>
          </a:p>
          <a:p>
            <a:r>
              <a:rPr kumimoji="1" lang="ja-JP" altLang="en-US" dirty="0"/>
              <a:t>を行います</a:t>
            </a:r>
            <a:r>
              <a:rPr kumimoji="1" lang="en-US" altLang="ja-JP" dirty="0"/>
              <a:t>.</a:t>
            </a:r>
          </a:p>
          <a:p>
            <a:endParaRPr kumimoji="1" lang="en-US" altLang="ja-JP" dirty="0"/>
          </a:p>
          <a:p>
            <a:r>
              <a:rPr kumimoji="1" lang="ja-JP" altLang="en-US" dirty="0"/>
              <a:t>セリフデータの前処理としては</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385754" indent="-385754">
              <a:buAutoNum type="arabicPeriod"/>
            </a:pPr>
            <a:r>
              <a:rPr lang="ja-JP" altLang="en-US" sz="1200" dirty="0">
                <a:solidFill>
                  <a:schemeClr val="tx1">
                    <a:lumMod val="95000"/>
                  </a:schemeClr>
                </a:solidFill>
              </a:rPr>
              <a:t>セリフ </a:t>
            </a:r>
            <a:r>
              <a:rPr lang="en-US" altLang="ja-JP" sz="1200" dirty="0">
                <a:solidFill>
                  <a:schemeClr val="tx1">
                    <a:lumMod val="95000"/>
                  </a:schemeClr>
                </a:solidFill>
              </a:rPr>
              <a:t>1 </a:t>
            </a:r>
            <a:r>
              <a:rPr lang="ja-JP" altLang="en-US" sz="1200" dirty="0">
                <a:solidFill>
                  <a:schemeClr val="tx1">
                    <a:lumMod val="95000"/>
                  </a:schemeClr>
                </a:solidFill>
              </a:rPr>
              <a:t>文の感情推定</a:t>
            </a:r>
            <a:endParaRPr lang="en-US" altLang="ja-JP" sz="1200"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385754" indent="-385754">
              <a:buAutoNum type="arabicPeriod" startAt="2"/>
            </a:pPr>
            <a:r>
              <a:rPr lang="ja-JP" altLang="en-US" sz="1200" dirty="0">
                <a:solidFill>
                  <a:schemeClr val="tx1">
                    <a:lumMod val="95000"/>
                  </a:schemeClr>
                </a:solidFill>
              </a:rPr>
              <a:t>過去のセリフを考慮した感情推定</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pPr marL="385754" indent="-385754">
              <a:buAutoNum type="arabicPeriod" startAt="2"/>
            </a:pPr>
            <a:r>
              <a:rPr lang="ja-JP" altLang="en-US" sz="1200" dirty="0">
                <a:solidFill>
                  <a:schemeClr val="tx1">
                    <a:lumMod val="95000"/>
                  </a:schemeClr>
                </a:solidFill>
              </a:rPr>
              <a:t>マルチモーダルな感情推定の検討</a:t>
            </a:r>
            <a:endParaRPr lang="en-US" altLang="ja-JP" sz="1200" dirty="0">
              <a:solidFill>
                <a:schemeClr val="tx1">
                  <a:lumMod val="95000"/>
                </a:schemeClr>
              </a:solidFill>
            </a:endParaRPr>
          </a:p>
          <a:p>
            <a:r>
              <a:rPr kumimoji="1" lang="ja-JP" altLang="en-US" dirty="0"/>
              <a:t>を行った</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r>
              <a:rPr kumimoji="1" lang="en-US" altLang="ja-JP" b="0" dirty="0">
                <a:highlight>
                  <a:srgbClr val="ED7D31"/>
                </a:highlight>
              </a:rPr>
              <a:t>1</a:t>
            </a:r>
            <a:r>
              <a:rPr kumimoji="1" lang="ja-JP" altLang="en-US" b="0" dirty="0">
                <a:highlight>
                  <a:srgbClr val="ED7D31"/>
                </a:highlight>
              </a:rPr>
              <a:t>つのセリフを入力したときに</a:t>
            </a:r>
            <a:r>
              <a:rPr kumimoji="1" lang="en-US" altLang="ja-JP" b="0" dirty="0">
                <a:highlight>
                  <a:srgbClr val="ED7D31"/>
                </a:highlight>
              </a:rPr>
              <a:t>1</a:t>
            </a:r>
            <a:r>
              <a:rPr kumimoji="1" lang="ja-JP" altLang="en-US" b="0" dirty="0">
                <a:highlight>
                  <a:srgbClr val="ED7D31"/>
                </a:highlight>
              </a:rPr>
              <a:t>つの感情ラベルを出力します</a:t>
            </a:r>
            <a:r>
              <a:rPr kumimoji="1" lang="en-US" altLang="ja-JP" b="0" dirty="0">
                <a:highlight>
                  <a:srgbClr val="ED7D31"/>
                </a:highlight>
              </a:rPr>
              <a:t>.</a:t>
            </a:r>
          </a:p>
          <a:p>
            <a:r>
              <a:rPr kumimoji="1" lang="ja-JP" altLang="en-US" b="0" dirty="0">
                <a:highlight>
                  <a:srgbClr val="ED7D31"/>
                </a:highlight>
              </a:rPr>
              <a:t>識別器としては</a:t>
            </a:r>
            <a:r>
              <a:rPr kumimoji="1" lang="en-US" altLang="ja-JP" b="0" dirty="0">
                <a:highlight>
                  <a:srgbClr val="ED7D31"/>
                </a:highlight>
              </a:rPr>
              <a:t>3</a:t>
            </a:r>
            <a:r>
              <a:rPr kumimoji="1" lang="ja-JP" altLang="en-US" b="0" dirty="0">
                <a:highlight>
                  <a:srgbClr val="ED7D31"/>
                </a:highlight>
              </a:rPr>
              <a:t>層の</a:t>
            </a:r>
            <a:r>
              <a:rPr kumimoji="1" lang="en-US" altLang="ja-JP" b="0" dirty="0">
                <a:highlight>
                  <a:srgbClr val="ED7D31"/>
                </a:highlight>
              </a:rPr>
              <a:t>MLP </a:t>
            </a:r>
            <a:r>
              <a:rPr kumimoji="1" lang="ja-JP" altLang="en-US" b="0" dirty="0">
                <a:highlight>
                  <a:srgbClr val="ED7D31"/>
                </a:highlight>
              </a:rPr>
              <a:t>を用いました</a:t>
            </a:r>
            <a:r>
              <a:rPr kumimoji="1" lang="en-US" altLang="ja-JP" b="0" dirty="0">
                <a:highlight>
                  <a:srgbClr val="ED7D31"/>
                </a:highlight>
              </a:rPr>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文を</a:t>
            </a:r>
            <a:r>
              <a:rPr kumimoji="1" lang="en-US" altLang="ja-JP" b="1" dirty="0"/>
              <a:t>1</a:t>
            </a:r>
            <a:r>
              <a:rPr kumimoji="1" lang="ja-JP" altLang="en-US" b="1" dirty="0"/>
              <a:t>文ずつ　</a:t>
            </a:r>
            <a:r>
              <a:rPr kumimoji="1" lang="ja-JP" altLang="en-US" b="0" dirty="0"/>
              <a:t>順に</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pPr marL="0" indent="0">
              <a:buNone/>
            </a:pPr>
            <a:r>
              <a:rPr lang="ja-JP" altLang="en-US" sz="1200" dirty="0">
                <a:solidFill>
                  <a:schemeClr val="tx1">
                    <a:lumMod val="95000"/>
                  </a:schemeClr>
                </a:solidFill>
              </a:rPr>
              <a:t>識別器は </a:t>
            </a:r>
            <a:r>
              <a:rPr lang="en-US" altLang="ja-JP" sz="1200" cap="none" dirty="0">
                <a:solidFill>
                  <a:schemeClr val="tx1">
                    <a:lumMod val="95000"/>
                  </a:schemeClr>
                </a:solidFill>
              </a:rPr>
              <a:t>Bi LSTM </a:t>
            </a:r>
            <a:r>
              <a:rPr lang="ja-JP" altLang="en-US" sz="1200" dirty="0">
                <a:solidFill>
                  <a:schemeClr val="tx1">
                    <a:lumMod val="95000"/>
                  </a:schemeClr>
                </a:solidFill>
              </a:rPr>
              <a:t>ベースの</a:t>
            </a:r>
            <a:endParaRPr lang="en-US" altLang="ja-JP" sz="1200" dirty="0">
              <a:solidFill>
                <a:schemeClr val="tx1">
                  <a:lumMod val="95000"/>
                </a:schemeClr>
              </a:solidFill>
            </a:endParaRPr>
          </a:p>
          <a:p>
            <a:pPr marL="0" indent="0">
              <a:buNone/>
            </a:pPr>
            <a:r>
              <a:rPr lang="en-US" altLang="ja-JP" sz="1200" cap="none" dirty="0">
                <a:solidFill>
                  <a:schemeClr val="tx1">
                    <a:lumMod val="95000"/>
                  </a:schemeClr>
                </a:solidFill>
              </a:rPr>
              <a:t>Self-Attention</a:t>
            </a:r>
            <a:r>
              <a:rPr lang="en-US" altLang="ja-JP" sz="1200" dirty="0">
                <a:solidFill>
                  <a:schemeClr val="tx1">
                    <a:lumMod val="95000"/>
                  </a:schemeClr>
                </a:solidFill>
              </a:rPr>
              <a:t> </a:t>
            </a:r>
            <a:r>
              <a:rPr lang="ja-JP" altLang="en-US" sz="1200" dirty="0">
                <a:solidFill>
                  <a:schemeClr val="tx1">
                    <a:lumMod val="95000"/>
                  </a:schemeClr>
                </a:solidFill>
              </a:rPr>
              <a:t>を用いる</a:t>
            </a:r>
            <a:endParaRPr lang="en-US" altLang="ja-JP" sz="1200" dirty="0">
              <a:solidFill>
                <a:schemeClr val="tx1">
                  <a:lumMod val="95000"/>
                </a:schemeClr>
              </a:solidFill>
            </a:endParaRPr>
          </a:p>
          <a:p>
            <a:pPr marL="0" indent="0">
              <a:buNone/>
            </a:pP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p>
          <a:p>
            <a:r>
              <a:rPr kumimoji="1" lang="en-US" altLang="ja-JP" b="1" dirty="0"/>
              <a:t>n</a:t>
            </a:r>
            <a:r>
              <a:rPr kumimoji="1" lang="ja-JP" altLang="en-US" b="1" dirty="0"/>
              <a:t>が</a:t>
            </a:r>
            <a:r>
              <a:rPr kumimoji="1" lang="en-US" altLang="ja-JP" b="1" dirty="0"/>
              <a:t>3</a:t>
            </a:r>
            <a:r>
              <a:rPr kumimoji="1" lang="ja-JP" altLang="en-US" b="1" dirty="0"/>
              <a:t>の場合</a:t>
            </a:r>
            <a:r>
              <a:rPr kumimoji="1" lang="en-US" altLang="ja-JP" b="1" dirty="0"/>
              <a:t>,</a:t>
            </a:r>
            <a:r>
              <a:rPr kumimoji="1" lang="ja-JP" altLang="en-US" b="1" dirty="0"/>
              <a:t>を例にとります</a:t>
            </a:r>
            <a:r>
              <a:rPr kumimoji="1" lang="en-US" altLang="ja-JP" b="1" dirty="0"/>
              <a:t>.</a:t>
            </a:r>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便宜上のセリフ </a:t>
            </a:r>
            <a:r>
              <a:rPr kumimoji="1" lang="en-US" altLang="ja-JP" b="0" dirty="0"/>
              <a:t>“[PAD]”</a:t>
            </a:r>
            <a:r>
              <a:rPr kumimoji="1" lang="ja-JP" altLang="en-US" b="0" dirty="0"/>
              <a:t>をおくことでこの問題を解決しました</a:t>
            </a:r>
            <a:r>
              <a:rPr kumimoji="1" lang="en-US" altLang="ja-JP" b="0" dirty="0"/>
              <a:t>.</a:t>
            </a:r>
          </a:p>
          <a:p>
            <a:r>
              <a:rPr kumimoji="1" lang="ja-JP" altLang="en-US" b="0" dirty="0"/>
              <a:t>つまり</a:t>
            </a:r>
            <a:r>
              <a:rPr kumimoji="1" lang="en-US" altLang="ja-JP" b="0" dirty="0"/>
              <a:t>,</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r>
              <a:rPr kumimoji="1" lang="ja-JP" altLang="en-US" dirty="0"/>
              <a:t>が挿入されます</a:t>
            </a:r>
            <a:r>
              <a:rPr kumimoji="1" lang="en-US" altLang="ja-JP" dirty="0"/>
              <a:t>.</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dataset </a:t>
            </a:r>
            <a:r>
              <a:rPr kumimoji="1" lang="ja-JP" altLang="en-US" b="0" dirty="0"/>
              <a:t>の仕様上 </a:t>
            </a:r>
            <a:r>
              <a:rPr kumimoji="1" lang="en-US" altLang="ja-JP" b="0" dirty="0"/>
              <a:t>1</a:t>
            </a:r>
            <a:r>
              <a:rPr kumimoji="1" lang="ja-JP" altLang="en-US" b="0" dirty="0" err="1"/>
              <a:t>つの</a:t>
            </a:r>
            <a:r>
              <a:rPr kumimoji="1" lang="ja-JP" altLang="en-US" b="0" dirty="0"/>
              <a:t>吹き出しの中を</a:t>
            </a:r>
            <a:r>
              <a:rPr kumimoji="1" lang="en-US" altLang="ja-JP" b="0" dirty="0"/>
              <a:t>1</a:t>
            </a:r>
            <a:r>
              <a:rPr kumimoji="1" lang="ja-JP" altLang="en-US" b="0" dirty="0"/>
              <a:t>文としています</a:t>
            </a:r>
            <a:r>
              <a:rPr kumimoji="1" lang="en-US" altLang="ja-JP" b="0"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a:t>
            </a:r>
            <a:r>
              <a:rPr kumimoji="1" lang="en-US" altLang="ja-JP" dirty="0"/>
              <a:t>2</a:t>
            </a:r>
            <a:r>
              <a:rPr kumimoji="1" lang="ja-JP" altLang="en-US" dirty="0"/>
              <a:t>つ前からのセリフを順に入力し</a:t>
            </a:r>
            <a:r>
              <a:rPr kumimoji="1" lang="en-US" altLang="ja-JP" dirty="0"/>
              <a:t>, </a:t>
            </a:r>
            <a:r>
              <a:rPr kumimoji="1" lang="ja-JP" altLang="en-US" dirty="0"/>
              <a:t>それぞれの </a:t>
            </a:r>
            <a:r>
              <a:rPr kumimoji="1" lang="en-US" altLang="ja-JP" dirty="0"/>
              <a:t>[CLS] </a:t>
            </a:r>
            <a:r>
              <a:rPr kumimoji="1" lang="ja-JP" altLang="en-US" dirty="0"/>
              <a:t>トークンに対応する セリフベクトルを取り出し</a:t>
            </a:r>
            <a:r>
              <a:rPr kumimoji="1" lang="en-US" altLang="ja-JP" dirty="0"/>
              <a:t>, </a:t>
            </a:r>
            <a:r>
              <a:rPr kumimoji="1" lang="ja-JP" altLang="en-US" dirty="0"/>
              <a:t>識別器への入力とします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1935915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このように同一の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1725593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3054731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r>
              <a:rPr kumimoji="1" lang="en-US" altLang="ja-JP" b="0" dirty="0">
                <a:highlight>
                  <a:srgbClr val="ED7D31"/>
                </a:highlight>
              </a:rPr>
              <a:t>1</a:t>
            </a:r>
            <a:r>
              <a:rPr kumimoji="1" lang="ja-JP" altLang="en-US" b="0" dirty="0">
                <a:highlight>
                  <a:srgbClr val="ED7D31"/>
                </a:highlight>
              </a:rPr>
              <a:t>つのセリフを入力したときに</a:t>
            </a:r>
            <a:r>
              <a:rPr kumimoji="1" lang="en-US" altLang="ja-JP" b="0" dirty="0">
                <a:highlight>
                  <a:srgbClr val="ED7D31"/>
                </a:highlight>
              </a:rPr>
              <a:t>1</a:t>
            </a:r>
            <a:r>
              <a:rPr kumimoji="1" lang="ja-JP" altLang="en-US" b="0" dirty="0">
                <a:highlight>
                  <a:srgbClr val="ED7D31"/>
                </a:highlight>
              </a:rPr>
              <a:t>つの感情ラベルを出力します</a:t>
            </a:r>
            <a:r>
              <a:rPr kumimoji="1" lang="en-US" altLang="ja-JP" b="0" dirty="0">
                <a:highlight>
                  <a:srgbClr val="ED7D31"/>
                </a:highlight>
              </a:rPr>
              <a:t>.</a:t>
            </a:r>
          </a:p>
          <a:p>
            <a:r>
              <a:rPr kumimoji="1" lang="ja-JP" altLang="en-US" b="0" dirty="0">
                <a:highlight>
                  <a:srgbClr val="ED7D31"/>
                </a:highlight>
              </a:rPr>
              <a:t>これを</a:t>
            </a:r>
            <a:r>
              <a:rPr kumimoji="1" lang="en-US" altLang="ja-JP" b="0" dirty="0">
                <a:highlight>
                  <a:srgbClr val="ED7D31"/>
                </a:highlight>
              </a:rPr>
              <a:t>3</a:t>
            </a:r>
            <a:r>
              <a:rPr kumimoji="1" lang="ja-JP" altLang="en-US" b="0" dirty="0">
                <a:highlight>
                  <a:srgbClr val="ED7D31"/>
                </a:highlight>
              </a:rPr>
              <a:t>層の多層パーセプトロン</a:t>
            </a:r>
            <a:r>
              <a:rPr kumimoji="1" lang="en-US" altLang="ja-JP" b="0" dirty="0">
                <a:highlight>
                  <a:srgbClr val="ED7D31"/>
                </a:highlight>
              </a:rPr>
              <a:t>, SVM, </a:t>
            </a:r>
            <a:r>
              <a:rPr kumimoji="1" lang="en-US" altLang="ja-JP" b="0" dirty="0" err="1">
                <a:highlight>
                  <a:srgbClr val="ED7D31"/>
                </a:highlight>
              </a:rPr>
              <a:t>RandomForest</a:t>
            </a:r>
            <a:r>
              <a:rPr kumimoji="1" lang="ja-JP" altLang="en-US" b="0" dirty="0">
                <a:highlight>
                  <a:srgbClr val="ED7D31"/>
                </a:highlight>
              </a:rPr>
              <a:t>によって比較しました</a:t>
            </a:r>
            <a:r>
              <a:rPr kumimoji="1" lang="en-US" altLang="ja-JP" b="0" dirty="0">
                <a:highlight>
                  <a:srgbClr val="ED7D31"/>
                </a:highlight>
              </a:rPr>
              <a:t>.</a:t>
            </a:r>
          </a:p>
          <a:p>
            <a:r>
              <a:rPr kumimoji="1" lang="ja-JP" altLang="en-US" b="0" dirty="0">
                <a:highlight>
                  <a:srgbClr val="ED7D31"/>
                </a:highlight>
              </a:rPr>
              <a:t>入力の次元は</a:t>
            </a:r>
            <a:r>
              <a:rPr kumimoji="1" lang="en-US" altLang="ja-JP" dirty="0">
                <a:highlight>
                  <a:srgbClr val="ED7D31"/>
                </a:highlight>
              </a:rPr>
              <a:t>(</a:t>
            </a:r>
            <a:r>
              <a:rPr kumimoji="1" lang="ja-JP" altLang="en-US" dirty="0">
                <a:highlight>
                  <a:srgbClr val="ED7D31"/>
                </a:highlight>
              </a:rPr>
              <a:t>バッチサイズ　</a:t>
            </a:r>
            <a:r>
              <a:rPr kumimoji="1" lang="en-US" altLang="ja-JP" dirty="0">
                <a:highlight>
                  <a:srgbClr val="ED7D31"/>
                </a:highlight>
              </a:rPr>
              <a:t>×</a:t>
            </a:r>
            <a:r>
              <a:rPr kumimoji="1" lang="ja-JP" altLang="en-US" dirty="0">
                <a:highlight>
                  <a:srgbClr val="ED7D31"/>
                </a:highlight>
              </a:rPr>
              <a:t>　</a:t>
            </a:r>
            <a:r>
              <a:rPr kumimoji="1" lang="en-US" altLang="ja-JP" dirty="0">
                <a:highlight>
                  <a:srgbClr val="ED7D31"/>
                </a:highlight>
              </a:rPr>
              <a:t>300)</a:t>
            </a:r>
            <a:r>
              <a:rPr kumimoji="1" lang="ja-JP" altLang="en-US" dirty="0">
                <a:highlight>
                  <a:srgbClr val="ED7D31"/>
                </a:highlight>
              </a:rPr>
              <a:t>となります</a:t>
            </a:r>
            <a:r>
              <a:rPr kumimoji="1" lang="en-US" altLang="ja-JP" dirty="0">
                <a:highlight>
                  <a:srgbClr val="ED7D31"/>
                </a:highlight>
              </a:rPr>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279665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このデータセットの欠点として</a:t>
            </a:r>
            <a:r>
              <a:rPr kumimoji="1" lang="en-US" altLang="ja-JP" dirty="0"/>
              <a:t>, </a:t>
            </a:r>
            <a:r>
              <a:rPr kumimoji="1" lang="ja-JP" altLang="en-US" dirty="0"/>
              <a:t>データ数が極めて少ないことが挙げられます</a:t>
            </a:r>
            <a:r>
              <a:rPr kumimoji="1" lang="en-US" altLang="ja-JP" dirty="0"/>
              <a:t>.</a:t>
            </a:r>
          </a:p>
          <a:p>
            <a:r>
              <a:rPr kumimoji="1" lang="ja-JP" altLang="en-US" dirty="0"/>
              <a:t>そこで</a:t>
            </a:r>
            <a:r>
              <a:rPr kumimoji="1" lang="en-US" altLang="ja-JP" dirty="0"/>
              <a:t>, </a:t>
            </a:r>
            <a:r>
              <a:rPr kumimoji="1" lang="ja-JP" altLang="en-US" dirty="0"/>
              <a:t>本実験では日本語</a:t>
            </a:r>
            <a:r>
              <a:rPr kumimoji="1" lang="en-US" altLang="ja-JP" dirty="0"/>
              <a:t>WordNet</a:t>
            </a:r>
            <a:r>
              <a:rPr kumimoji="1" lang="ja-JP" altLang="en-US" dirty="0"/>
              <a:t>のシソーラスを用いて</a:t>
            </a:r>
            <a:r>
              <a:rPr kumimoji="1" lang="en-US" altLang="ja-JP" dirty="0"/>
              <a:t>Data Augmentation</a:t>
            </a:r>
            <a:r>
              <a:rPr kumimoji="1" lang="ja-JP" altLang="en-US" dirty="0"/>
              <a:t>をしました</a:t>
            </a:r>
            <a:r>
              <a:rPr kumimoji="1" lang="en-US" altLang="ja-JP" dirty="0"/>
              <a:t>.</a:t>
            </a:r>
          </a:p>
          <a:p>
            <a:r>
              <a:rPr kumimoji="1" lang="ja-JP" altLang="en-US" dirty="0"/>
              <a:t>このように同時に変換するのは最大で</a:t>
            </a:r>
            <a:r>
              <a:rPr kumimoji="1" lang="en-US" altLang="ja-JP" dirty="0"/>
              <a:t>1</a:t>
            </a:r>
            <a:r>
              <a:rPr kumimoji="1" lang="ja-JP" altLang="en-US" dirty="0"/>
              <a:t>単語のみとしました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エポック数は</a:t>
            </a:r>
            <a:r>
              <a:rPr kumimoji="1" lang="en-US" altLang="ja-JP" dirty="0"/>
              <a:t>200, </a:t>
            </a:r>
            <a:r>
              <a:rPr kumimoji="1" lang="ja-JP" altLang="en-US" dirty="0"/>
              <a:t>バッチサイズは</a:t>
            </a:r>
            <a:r>
              <a:rPr kumimoji="1" lang="en-US" altLang="ja-JP" dirty="0"/>
              <a:t>16, </a:t>
            </a:r>
            <a:r>
              <a:rPr kumimoji="1" lang="ja-JP" altLang="en-US" dirty="0"/>
              <a:t>損失関数は</a:t>
            </a:r>
            <a:r>
              <a:rPr kumimoji="1" lang="en-US" altLang="ja-JP" dirty="0"/>
              <a:t>cross entropy loss</a:t>
            </a:r>
            <a:r>
              <a:rPr kumimoji="1" lang="ja-JP" altLang="en-US" dirty="0"/>
              <a:t>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エポック数は</a:t>
            </a:r>
            <a:r>
              <a:rPr kumimoji="1" lang="en-US" altLang="ja-JP" dirty="0"/>
              <a:t>200, </a:t>
            </a:r>
            <a:r>
              <a:rPr kumimoji="1" lang="ja-JP" altLang="en-US" dirty="0"/>
              <a:t>バッチサイズは</a:t>
            </a:r>
            <a:r>
              <a:rPr kumimoji="1" lang="en-US" altLang="ja-JP" dirty="0"/>
              <a:t>16, </a:t>
            </a:r>
            <a:r>
              <a:rPr kumimoji="1" lang="ja-JP" altLang="en-US" dirty="0"/>
              <a:t>損失関数は</a:t>
            </a:r>
            <a:r>
              <a:rPr kumimoji="1" lang="en-US" altLang="ja-JP" dirty="0"/>
              <a:t>cross entropy loss</a:t>
            </a:r>
            <a:r>
              <a:rPr kumimoji="1" lang="ja-JP" altLang="en-US" dirty="0"/>
              <a:t>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1058962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タッチにおける平均を取った結果を示します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3144114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P-Recall, P-F1</a:t>
            </a:r>
            <a:r>
              <a:rPr kumimoji="1" lang="ja-JP" altLang="en-US" dirty="0"/>
              <a:t>値は正例のもので</a:t>
            </a:r>
            <a:r>
              <a:rPr kumimoji="1" lang="en-US" altLang="ja-JP" dirty="0"/>
              <a:t>,</a:t>
            </a:r>
          </a:p>
          <a:p>
            <a:r>
              <a:rPr kumimoji="1" lang="ja-JP" altLang="en-US" dirty="0"/>
              <a:t>また</a:t>
            </a:r>
            <a:r>
              <a:rPr kumimoji="1" lang="en-US" altLang="ja-JP" dirty="0"/>
              <a:t>, </a:t>
            </a:r>
            <a:r>
              <a:rPr kumimoji="1" lang="ja-JP" altLang="en-US" dirty="0"/>
              <a:t>ベースラインとしてはすべての予測値が負例の場合を設定しました</a:t>
            </a:r>
            <a:r>
              <a:rPr kumimoji="1" lang="en-US" altLang="ja-JP" dirty="0"/>
              <a:t>.</a:t>
            </a:r>
          </a:p>
          <a:p>
            <a:endParaRPr kumimoji="1" lang="en-US" altLang="ja-JP" dirty="0"/>
          </a:p>
          <a:p>
            <a:r>
              <a:rPr kumimoji="1" lang="en-US" altLang="ja-JP" dirty="0"/>
              <a:t>accuracy</a:t>
            </a:r>
            <a:r>
              <a:rPr kumimoji="1" lang="ja-JP" altLang="en-US" dirty="0"/>
              <a:t>においてもベースラインをこえ</a:t>
            </a:r>
            <a:r>
              <a:rPr kumimoji="1" lang="en-US" altLang="ja-JP" dirty="0"/>
              <a:t>, </a:t>
            </a:r>
            <a:r>
              <a:rPr kumimoji="1" lang="ja-JP" altLang="en-US" dirty="0"/>
              <a:t>また </a:t>
            </a:r>
            <a:r>
              <a:rPr kumimoji="1" lang="en-US" altLang="ja-JP" dirty="0"/>
              <a:t>last layer </a:t>
            </a:r>
            <a:r>
              <a:rPr kumimoji="1" lang="ja-JP" altLang="en-US" dirty="0"/>
              <a:t>が全体的に　</a:t>
            </a:r>
            <a:r>
              <a:rPr kumimoji="1" lang="en-US" altLang="ja-JP" dirty="0"/>
              <a:t>fixed </a:t>
            </a:r>
            <a:r>
              <a:rPr kumimoji="1" lang="ja-JP" altLang="en-US" dirty="0"/>
              <a:t>を上回ったことから</a:t>
            </a:r>
            <a:endParaRPr kumimoji="1" lang="en-US" altLang="ja-JP" dirty="0"/>
          </a:p>
          <a:p>
            <a:r>
              <a:rPr kumimoji="1" lang="en-US" altLang="ja-JP" dirty="0"/>
              <a:t>Fine – tuning </a:t>
            </a:r>
            <a:r>
              <a:rPr kumimoji="1" lang="ja-JP" altLang="en-US" dirty="0"/>
              <a:t>の有用性を示せた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a:t>
            </a:r>
          </a:p>
          <a:p>
            <a:r>
              <a:rPr kumimoji="1" lang="ja-JP" altLang="en-US" dirty="0"/>
              <a:t>実験</a:t>
            </a:r>
            <a:r>
              <a:rPr kumimoji="1" lang="en-US" altLang="ja-JP" dirty="0"/>
              <a:t>1</a:t>
            </a:r>
            <a:r>
              <a:rPr kumimoji="1" lang="ja-JP" altLang="en-US" dirty="0"/>
              <a:t>に比べて評価は低かった</a:t>
            </a:r>
            <a:endParaRPr kumimoji="1" lang="en-US" altLang="ja-JP" dirty="0"/>
          </a:p>
          <a:p>
            <a:endParaRPr kumimoji="1" lang="en-US" altLang="ja-JP" dirty="0"/>
          </a:p>
          <a:p>
            <a:r>
              <a:rPr kumimoji="1" lang="ja-JP" altLang="en-US" dirty="0"/>
              <a:t>理由、モデルの設計上</a:t>
            </a:r>
            <a:r>
              <a:rPr kumimoji="1" lang="en-US" altLang="ja-JP" dirty="0"/>
              <a:t>, </a:t>
            </a:r>
            <a:r>
              <a:rPr kumimoji="1" lang="ja-JP" altLang="en-US" dirty="0"/>
              <a:t>文のつながりを学習できていなかった</a:t>
            </a:r>
            <a:r>
              <a:rPr kumimoji="1" lang="en-US" altLang="ja-JP" dirty="0"/>
              <a:t>(</a:t>
            </a:r>
            <a:r>
              <a:rPr kumimoji="1" lang="en-US" altLang="ja-JP" dirty="0" err="1"/>
              <a:t>segment_id</a:t>
            </a:r>
            <a:r>
              <a:rPr kumimoji="1" lang="en-US" altLang="ja-JP" dirty="0"/>
              <a:t> </a:t>
            </a:r>
            <a:r>
              <a:rPr kumimoji="1" lang="ja-JP" altLang="en-US" dirty="0"/>
              <a:t>は全て </a:t>
            </a:r>
            <a:r>
              <a:rPr kumimoji="1" lang="en-US" altLang="ja-JP" dirty="0"/>
              <a:t>0)</a:t>
            </a:r>
            <a:r>
              <a:rPr kumimoji="1" lang="ja-JP" altLang="en-US" dirty="0"/>
              <a:t> </a:t>
            </a:r>
            <a:r>
              <a:rPr kumimoji="1" lang="en-US" altLang="ja-JP" dirty="0"/>
              <a:t>(BERT</a:t>
            </a:r>
            <a:r>
              <a:rPr kumimoji="1" lang="ja-JP" altLang="en-US" dirty="0"/>
              <a:t>の良さをつぶしている可能性</a:t>
            </a:r>
            <a:r>
              <a:rPr kumimoji="1" lang="en-US" altLang="ja-JP" dirty="0"/>
              <a:t>)</a:t>
            </a:r>
          </a:p>
          <a:p>
            <a:r>
              <a:rPr kumimoji="1" lang="ja-JP" altLang="en-US" dirty="0"/>
              <a:t>また柔軟になった分</a:t>
            </a:r>
            <a:r>
              <a:rPr kumimoji="1" lang="en-US" altLang="ja-JP" dirty="0"/>
              <a:t>, </a:t>
            </a:r>
            <a:r>
              <a:rPr kumimoji="1" lang="ja-JP" altLang="en-US" dirty="0"/>
              <a:t>より過学習が起きている</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F1</a:t>
            </a:r>
            <a:r>
              <a:rPr kumimoji="1" lang="ja-JP" altLang="en-US" dirty="0"/>
              <a:t>値が増加傾向にあること</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40773590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音楽や小説などの創作物理解が注目されていますが</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本実験ではその中でも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まとめと今後の課題です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847305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本実験では</a:t>
            </a:r>
            <a:endParaRPr kumimoji="1" lang="en-US" altLang="ja-JP" dirty="0"/>
          </a:p>
          <a:p>
            <a:r>
              <a:rPr kumimoji="1" lang="en-US" altLang="ja-JP" dirty="0"/>
              <a:t>Doc2vec</a:t>
            </a:r>
            <a:r>
              <a:rPr kumimoji="1" lang="ja-JP" altLang="en-US" dirty="0"/>
              <a:t>で得た分散表現からセリフの感情推定を行いました</a:t>
            </a:r>
            <a:r>
              <a:rPr kumimoji="1" lang="en-US" altLang="ja-JP" dirty="0"/>
              <a:t>.</a:t>
            </a:r>
          </a:p>
          <a:p>
            <a:r>
              <a:rPr kumimoji="1" lang="ja-JP" altLang="en-US" dirty="0"/>
              <a:t>ベースラインを大きく上回る成果は出ませんでしたが</a:t>
            </a:r>
            <a:r>
              <a:rPr kumimoji="1" lang="en-US" altLang="ja-JP" dirty="0"/>
              <a:t>,</a:t>
            </a:r>
          </a:p>
          <a:p>
            <a:r>
              <a:rPr kumimoji="1" lang="ja-JP" altLang="en-US" dirty="0"/>
              <a:t>時系列を考慮することの有用性を確認できました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今後の課題としては</a:t>
            </a:r>
            <a:endParaRPr kumimoji="1" lang="en-US" altLang="ja-JP" dirty="0"/>
          </a:p>
          <a:p>
            <a:r>
              <a:rPr kumimoji="1" lang="en-US" altLang="ja-JP" dirty="0" err="1"/>
              <a:t>Optuna</a:t>
            </a:r>
            <a:r>
              <a:rPr kumimoji="1" lang="ja-JP" altLang="en-US" dirty="0"/>
              <a:t>を用いたハイパーパラメータのチューニング</a:t>
            </a:r>
            <a:endParaRPr kumimoji="1" lang="en-US" altLang="ja-JP" dirty="0"/>
          </a:p>
          <a:p>
            <a:r>
              <a:rPr kumimoji="1" lang="ja-JP" altLang="en-US" dirty="0"/>
              <a:t>漫画特有の文章表現の学習</a:t>
            </a:r>
            <a:endParaRPr kumimoji="1" lang="en-US" altLang="ja-JP" dirty="0"/>
          </a:p>
          <a:p>
            <a:r>
              <a:rPr kumimoji="1" lang="ja-JP" altLang="en-US" dirty="0"/>
              <a:t>形態素の品詞に基づいた</a:t>
            </a:r>
            <a:r>
              <a:rPr kumimoji="1" lang="en-US" altLang="ja-JP" dirty="0"/>
              <a:t>Data Augmentation</a:t>
            </a:r>
          </a:p>
          <a:p>
            <a:r>
              <a:rPr kumimoji="1" lang="ja-JP" altLang="en-US" dirty="0"/>
              <a:t>そして</a:t>
            </a:r>
            <a:r>
              <a:rPr kumimoji="1" lang="en-US" altLang="ja-JP" dirty="0"/>
              <a:t>,</a:t>
            </a:r>
          </a:p>
          <a:p>
            <a:r>
              <a:rPr kumimoji="1" lang="ja-JP" altLang="en-US" dirty="0"/>
              <a:t>マルチモーダルな手法の提案が挙げられます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今後の課題としては</a:t>
            </a:r>
            <a:endParaRPr kumimoji="1" lang="en-US" altLang="ja-JP" dirty="0"/>
          </a:p>
          <a:p>
            <a:r>
              <a:rPr kumimoji="1" lang="en-US" altLang="ja-JP" dirty="0" err="1"/>
              <a:t>Optuna</a:t>
            </a:r>
            <a:r>
              <a:rPr kumimoji="1" lang="ja-JP" altLang="en-US" dirty="0"/>
              <a:t>を用いたハイパーパラメータのチューニング</a:t>
            </a:r>
            <a:endParaRPr kumimoji="1" lang="en-US" altLang="ja-JP" dirty="0"/>
          </a:p>
          <a:p>
            <a:r>
              <a:rPr kumimoji="1" lang="ja-JP" altLang="en-US" dirty="0"/>
              <a:t>漫画特有の文章表現の学習</a:t>
            </a:r>
            <a:endParaRPr kumimoji="1" lang="en-US" altLang="ja-JP" dirty="0"/>
          </a:p>
          <a:p>
            <a:r>
              <a:rPr kumimoji="1" lang="ja-JP" altLang="en-US" dirty="0"/>
              <a:t>形態素の品詞に基づいた</a:t>
            </a:r>
            <a:r>
              <a:rPr kumimoji="1" lang="en-US" altLang="ja-JP" dirty="0"/>
              <a:t>Data Augmentation</a:t>
            </a:r>
          </a:p>
          <a:p>
            <a:r>
              <a:rPr kumimoji="1" lang="ja-JP" altLang="en-US" dirty="0"/>
              <a:t>そして</a:t>
            </a:r>
            <a:r>
              <a:rPr kumimoji="1" lang="en-US" altLang="ja-JP" dirty="0"/>
              <a:t>,</a:t>
            </a:r>
          </a:p>
          <a:p>
            <a:r>
              <a:rPr kumimoji="1" lang="ja-JP" altLang="en-US" dirty="0"/>
              <a:t>マルチモーダルな手法の提案が挙げられます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3713727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今後の課題としては</a:t>
            </a:r>
            <a:endParaRPr kumimoji="1" lang="en-US" altLang="ja-JP" dirty="0"/>
          </a:p>
          <a:p>
            <a:r>
              <a:rPr kumimoji="1" lang="en-US" altLang="ja-JP" dirty="0" err="1"/>
              <a:t>Optuna</a:t>
            </a:r>
            <a:r>
              <a:rPr kumimoji="1" lang="ja-JP" altLang="en-US" dirty="0"/>
              <a:t>を用いたハイパーパラメータのチューニング</a:t>
            </a:r>
            <a:endParaRPr kumimoji="1" lang="en-US" altLang="ja-JP" dirty="0"/>
          </a:p>
          <a:p>
            <a:r>
              <a:rPr kumimoji="1" lang="ja-JP" altLang="en-US" dirty="0"/>
              <a:t>漫画特有の文章表現の学習</a:t>
            </a:r>
            <a:endParaRPr kumimoji="1" lang="en-US" altLang="ja-JP" dirty="0"/>
          </a:p>
          <a:p>
            <a:r>
              <a:rPr kumimoji="1" lang="ja-JP" altLang="en-US" dirty="0"/>
              <a:t>形態素の品詞に基づいた</a:t>
            </a:r>
            <a:r>
              <a:rPr kumimoji="1" lang="en-US" altLang="ja-JP" dirty="0"/>
              <a:t>Data Augmentation</a:t>
            </a:r>
          </a:p>
          <a:p>
            <a:r>
              <a:rPr kumimoji="1" lang="ja-JP" altLang="en-US" dirty="0"/>
              <a:t>そして</a:t>
            </a:r>
            <a:r>
              <a:rPr kumimoji="1" lang="en-US" altLang="ja-JP" dirty="0"/>
              <a:t>,</a:t>
            </a:r>
          </a:p>
          <a:p>
            <a:r>
              <a:rPr kumimoji="1" lang="ja-JP" altLang="en-US" dirty="0"/>
              <a:t>マルチモーダルな手法の提案が挙げられます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13192769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436851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ja-JP" sz="1200" b="0" i="1" u="none" strike="noStrike" cap="none" normalizeH="0" baseline="0" dirty="0">
                <a:ln>
                  <a:noFill/>
                </a:ln>
                <a:solidFill>
                  <a:srgbClr val="629755"/>
                </a:solidFill>
                <a:effectLst/>
                <a:latin typeface="Consolas" panose="020B0609020204030204" pitchFamily="49" charset="0"/>
              </a:rPr>
              <a:t>dm: 1</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の時は</a:t>
            </a:r>
            <a:r>
              <a:rPr kumimoji="0" lang="ja-JP" altLang="ja-JP" sz="1200" b="0" i="1" u="none" strike="noStrike" cap="none" normalizeH="0" baseline="0" dirty="0">
                <a:ln>
                  <a:noFill/>
                </a:ln>
                <a:solidFill>
                  <a:srgbClr val="629755"/>
                </a:solidFill>
                <a:effectLst/>
                <a:latin typeface="Consolas" panose="020B0609020204030204" pitchFamily="49" charset="0"/>
              </a:rPr>
              <a:t>PV-DM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を学習</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それ以外の場合は</a:t>
            </a:r>
            <a:r>
              <a:rPr kumimoji="0" lang="ja-JP" altLang="ja-JP" sz="1200" b="0" i="1" u="none" strike="noStrike" cap="none" normalizeH="0" baseline="0" dirty="0">
                <a:ln>
                  <a:noFill/>
                </a:ln>
                <a:solidFill>
                  <a:srgbClr val="629755"/>
                </a:solidFill>
                <a:effectLst/>
                <a:latin typeface="Consolas" panose="020B0609020204030204" pitchFamily="49" charset="0"/>
              </a:rPr>
              <a:t>PV-DBOW.</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vector_size: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分散表現の次元数</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window: N-gram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a:t>
            </a:r>
            <a:r>
              <a:rPr kumimoji="0" lang="ja-JP" altLang="ja-JP" sz="1200" b="0" i="1" u="none" strike="noStrike" cap="none" normalizeH="0" baseline="0" dirty="0">
                <a:ln>
                  <a:noFill/>
                </a:ln>
                <a:solidFill>
                  <a:srgbClr val="629755"/>
                </a:solidFill>
                <a:effectLst/>
                <a:latin typeface="Consolas" panose="020B0609020204030204" pitchFamily="49" charset="0"/>
              </a:rPr>
              <a:t>N</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のサイズ</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最低学習率</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学習率はこのモデルではこれ以上下がらない</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min_count: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出現回数が</a:t>
            </a:r>
            <a:r>
              <a:rPr kumimoji="0" lang="ja-JP" altLang="ja-JP" sz="1200" b="0" i="1" u="none" strike="noStrike" cap="none" normalizeH="0" baseline="0" dirty="0">
                <a:ln>
                  <a:noFill/>
                </a:ln>
                <a:solidFill>
                  <a:srgbClr val="629755"/>
                </a:solidFill>
                <a:effectLst/>
                <a:latin typeface="Consolas" panose="020B0609020204030204" pitchFamily="49" charset="0"/>
              </a:rPr>
              <a:t>min_count</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以上のものだけ単語としてとる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sample: downsampling,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つまり接続詞等の非常に頻繁に出現する単語を無視する確率である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workers: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並列実行数</a:t>
            </a:r>
            <a:endParaRPr kumimoji="0" lang="ja-JP" altLang="ja-JP" sz="3200" b="0" i="0" u="none" strike="noStrike" cap="none" normalizeH="0" baseline="0" dirty="0">
              <a:ln>
                <a:noFill/>
              </a:ln>
              <a:solidFill>
                <a:schemeClr val="tx1"/>
              </a:solidFill>
              <a:effectLst/>
              <a:latin typeface="Arial" panose="020B0604020202020204" pitchFamily="34"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125571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マンガの内容理解</a:t>
            </a:r>
            <a:r>
              <a:rPr kumimoji="1" lang="en-US" altLang="ja-JP" dirty="0"/>
              <a:t>, </a:t>
            </a:r>
            <a:r>
              <a:rPr kumimoji="1" lang="ja-JP" altLang="en-US" dirty="0"/>
              <a:t>コミック工学に注目しました</a:t>
            </a:r>
            <a:r>
              <a:rPr kumimoji="1" lang="en-US" altLang="ja-JP" dirty="0"/>
              <a:t>.</a:t>
            </a:r>
          </a:p>
          <a:p>
            <a:r>
              <a:rPr kumimoji="1" lang="ja-JP" altLang="en-US" dirty="0"/>
              <a:t>コミック工学では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55</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次にデータについての考察を述べます</a:t>
            </a:r>
            <a:r>
              <a:rPr kumimoji="1" lang="en-US" altLang="ja-JP" dirty="0"/>
              <a:t>.</a:t>
            </a:r>
          </a:p>
          <a:p>
            <a:r>
              <a:rPr kumimoji="1" lang="ja-JP" altLang="en-US" dirty="0"/>
              <a:t>この図は少年漫画タッチのオリジナルのセリフの分散表現について</a:t>
            </a:r>
            <a:r>
              <a:rPr kumimoji="1" lang="en-US" altLang="ja-JP" dirty="0"/>
              <a:t>,</a:t>
            </a:r>
          </a:p>
          <a:p>
            <a:r>
              <a:rPr kumimoji="1" lang="en-US" altLang="ja-JP" dirty="0"/>
              <a:t>T-</a:t>
            </a:r>
            <a:r>
              <a:rPr kumimoji="1" lang="en-US" altLang="ja-JP" dirty="0" err="1"/>
              <a:t>sne</a:t>
            </a:r>
            <a:r>
              <a:rPr kumimoji="1" lang="ja-JP" altLang="en-US" dirty="0"/>
              <a:t>を用いて</a:t>
            </a:r>
            <a:r>
              <a:rPr kumimoji="1" lang="en-US" altLang="ja-JP" dirty="0"/>
              <a:t>2</a:t>
            </a:r>
            <a:r>
              <a:rPr kumimoji="1" lang="ja-JP" altLang="en-US" dirty="0"/>
              <a:t>次元にマッピングしたもので</a:t>
            </a:r>
            <a:r>
              <a:rPr kumimoji="1" lang="en-US" altLang="ja-JP" dirty="0"/>
              <a:t>, </a:t>
            </a:r>
            <a:r>
              <a:rPr kumimoji="1" lang="ja-JP" altLang="en-US" dirty="0"/>
              <a:t>それぞれの軸は </a:t>
            </a:r>
            <a:r>
              <a:rPr kumimoji="1" lang="en-US" altLang="ja-JP" dirty="0"/>
              <a:t>T-</a:t>
            </a:r>
            <a:r>
              <a:rPr kumimoji="1" lang="en-US" altLang="ja-JP" dirty="0" err="1"/>
              <a:t>sne</a:t>
            </a:r>
            <a:r>
              <a:rPr kumimoji="1" lang="ja-JP" altLang="en-US" dirty="0"/>
              <a:t>によって求められた特徴量を表しています</a:t>
            </a:r>
            <a:r>
              <a:rPr kumimoji="1" lang="en-US" altLang="ja-JP" dirty="0"/>
              <a:t>.</a:t>
            </a:r>
          </a:p>
          <a:p>
            <a:r>
              <a:rPr kumimoji="1" lang="ja-JP" altLang="en-US" dirty="0"/>
              <a:t>喜楽ラベルのまとまりはいくつか見られますが</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62</a:t>
            </a:fld>
            <a:endParaRPr kumimoji="1" lang="ja-JP" altLang="en-US"/>
          </a:p>
        </p:txBody>
      </p:sp>
    </p:spTree>
    <p:extLst>
      <p:ext uri="{BB962C8B-B14F-4D97-AF65-F5344CB8AC3E}">
        <p14:creationId xmlns:p14="http://schemas.microsoft.com/office/powerpoint/2010/main" val="26698726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明確な境界は見えませんでした</a:t>
            </a:r>
            <a:r>
              <a:rPr kumimoji="1" lang="en-US" altLang="ja-JP" dirty="0"/>
              <a:t>.</a:t>
            </a:r>
          </a:p>
          <a:p>
            <a:endParaRPr kumimoji="1" lang="en-US" altLang="ja-JP" dirty="0"/>
          </a:p>
          <a:p>
            <a:r>
              <a:rPr kumimoji="1" lang="ja-JP" altLang="en-US" dirty="0"/>
              <a:t>これは</a:t>
            </a:r>
            <a:r>
              <a:rPr kumimoji="1" lang="en-US" altLang="ja-JP" dirty="0"/>
              <a:t>, Doc2Vec</a:t>
            </a:r>
            <a:r>
              <a:rPr kumimoji="1" lang="ja-JP" altLang="en-US" dirty="0"/>
              <a:t>が文脈よりも出現単語に影響を受けて学習するという性質と</a:t>
            </a:r>
            <a:endParaRPr kumimoji="1" lang="en-US" altLang="ja-JP" dirty="0"/>
          </a:p>
          <a:p>
            <a:r>
              <a:rPr kumimoji="1" lang="ja-JP" altLang="en-US" dirty="0"/>
              <a:t>そもそも漫画特有の口語表現などが学習されていなかったことによるものだと考えられ</a:t>
            </a:r>
            <a:r>
              <a:rPr kumimoji="1" lang="en-US" altLang="ja-JP" dirty="0"/>
              <a:t>,</a:t>
            </a:r>
          </a:p>
          <a:p>
            <a:endParaRPr kumimoji="1" lang="en-US" altLang="ja-JP" dirty="0"/>
          </a:p>
          <a:p>
            <a:r>
              <a:rPr kumimoji="1" lang="en-US" altLang="ja-JP" dirty="0"/>
              <a:t>Manga109</a:t>
            </a:r>
            <a:r>
              <a:rPr kumimoji="1" lang="ja-JP" altLang="en-US" dirty="0"/>
              <a:t>のセリフの追加学習や</a:t>
            </a:r>
            <a:r>
              <a:rPr kumimoji="1" lang="en-US" altLang="ja-JP" dirty="0"/>
              <a:t>BERT</a:t>
            </a:r>
            <a:r>
              <a:rPr kumimoji="1" lang="ja-JP" altLang="en-US" dirty="0"/>
              <a:t>などの他の分散表現獲得手法の検討</a:t>
            </a:r>
            <a:r>
              <a:rPr kumimoji="1" lang="en-US" altLang="ja-JP" dirty="0"/>
              <a:t>, </a:t>
            </a:r>
            <a:r>
              <a:rPr kumimoji="1" lang="ja-JP" altLang="en-US" dirty="0"/>
              <a:t>比較が</a:t>
            </a:r>
            <a:endParaRPr kumimoji="1" lang="en-US" altLang="ja-JP" dirty="0"/>
          </a:p>
          <a:p>
            <a:r>
              <a:rPr kumimoji="1" lang="ja-JP" altLang="en-US" dirty="0"/>
              <a:t>必要であると推測できます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63</a:t>
            </a:fld>
            <a:endParaRPr kumimoji="1" lang="ja-JP" altLang="en-US"/>
          </a:p>
        </p:txBody>
      </p:sp>
    </p:spTree>
    <p:extLst>
      <p:ext uri="{BB962C8B-B14F-4D97-AF65-F5344CB8AC3E}">
        <p14:creationId xmlns:p14="http://schemas.microsoft.com/office/powerpoint/2010/main" val="3528060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64</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65</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66</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69</a:t>
            </a:fld>
            <a:endParaRPr kumimoji="1" lang="ja-JP" altLang="en-US"/>
          </a:p>
        </p:txBody>
      </p:sp>
    </p:spTree>
    <p:extLst>
      <p:ext uri="{BB962C8B-B14F-4D97-AF65-F5344CB8AC3E}">
        <p14:creationId xmlns:p14="http://schemas.microsoft.com/office/powerpoint/2010/main" val="18493508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p>
          <a:p>
            <a:r>
              <a:rPr kumimoji="1" lang="ja-JP" altLang="en-US" b="1" dirty="0"/>
              <a:t>まず</a:t>
            </a:r>
            <a:r>
              <a:rPr kumimoji="1" lang="en-US" altLang="ja-JP" b="1" dirty="0"/>
              <a:t>, </a:t>
            </a:r>
            <a:r>
              <a:rPr kumimoji="1" lang="ja-JP" altLang="en-US" b="1" dirty="0"/>
              <a:t>時系列長が</a:t>
            </a:r>
            <a:r>
              <a:rPr kumimoji="1" lang="en-US" altLang="ja-JP" b="1" dirty="0"/>
              <a:t>2</a:t>
            </a:r>
            <a:r>
              <a:rPr kumimoji="1" lang="ja-JP" altLang="en-US" b="1" dirty="0"/>
              <a:t>の場合</a:t>
            </a:r>
            <a:r>
              <a:rPr kumimoji="1" lang="en-US" altLang="ja-JP" b="1" dirty="0"/>
              <a:t>, </a:t>
            </a:r>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その分散表現を零ベクトルとする</a:t>
            </a:r>
            <a:r>
              <a:rPr kumimoji="1" lang="en-US" altLang="ja-JP" b="0" dirty="0"/>
              <a:t>padding</a:t>
            </a:r>
            <a:r>
              <a:rPr kumimoji="1" lang="ja-JP" altLang="en-US" b="0" dirty="0"/>
              <a:t>トークンをおくことでこの問題を解決しました</a:t>
            </a:r>
            <a:r>
              <a:rPr kumimoji="1" lang="en-US" altLang="ja-JP" b="0" dirty="0"/>
              <a:t>.</a:t>
            </a:r>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1</a:t>
            </a:r>
            <a:r>
              <a:rPr kumimoji="1" lang="ja-JP" altLang="en-US" b="0" dirty="0"/>
              <a:t>つの吹き出しの中を</a:t>
            </a:r>
            <a:r>
              <a:rPr kumimoji="1" lang="en-US" altLang="ja-JP" b="0" dirty="0"/>
              <a:t>1</a:t>
            </a:r>
            <a:r>
              <a:rPr kumimoji="1" lang="ja-JP" altLang="en-US" b="0" dirty="0"/>
              <a:t>文としています</a:t>
            </a:r>
            <a:r>
              <a:rPr kumimoji="1" lang="en-US" altLang="ja-JP" b="0" dirty="0"/>
              <a:t>.</a:t>
            </a:r>
          </a:p>
          <a:p>
            <a:endParaRPr kumimoji="1" lang="ja-JP" altLang="en-US"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71</a:t>
            </a:fld>
            <a:endParaRPr kumimoji="1" lang="ja-JP" altLang="en-US"/>
          </a:p>
        </p:txBody>
      </p:sp>
    </p:spTree>
    <p:extLst>
      <p:ext uri="{BB962C8B-B14F-4D97-AF65-F5344CB8AC3E}">
        <p14:creationId xmlns:p14="http://schemas.microsoft.com/office/powerpoint/2010/main" val="41014805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同様にその一つ前のセリフを共に入力し</a:t>
            </a:r>
            <a:r>
              <a:rPr kumimoji="1" lang="en-US" altLang="ja-JP" dirty="0"/>
              <a:t>, </a:t>
            </a:r>
            <a:r>
              <a:rPr kumimoji="1" lang="ja-JP" altLang="en-US" dirty="0"/>
              <a:t>最後の隠れ層の出力のみを取り出します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72</a:t>
            </a:fld>
            <a:endParaRPr kumimoji="1" lang="ja-JP" altLang="en-US"/>
          </a:p>
        </p:txBody>
      </p:sp>
    </p:spTree>
    <p:extLst>
      <p:ext uri="{BB962C8B-B14F-4D97-AF65-F5344CB8AC3E}">
        <p14:creationId xmlns:p14="http://schemas.microsoft.com/office/powerpoint/2010/main" val="37206087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73</a:t>
            </a:fld>
            <a:endParaRPr kumimoji="1" lang="ja-JP" altLang="en-US"/>
          </a:p>
        </p:txBody>
      </p:sp>
    </p:spTree>
    <p:extLst>
      <p:ext uri="{BB962C8B-B14F-4D97-AF65-F5344CB8AC3E}">
        <p14:creationId xmlns:p14="http://schemas.microsoft.com/office/powerpoint/2010/main" val="1690585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自然言語と画像から構成されるマルチモーダルなデータを扱います</a:t>
            </a:r>
            <a:r>
              <a:rPr kumimoji="1" lang="en-US" altLang="ja-JP" dirty="0"/>
              <a:t>.</a:t>
            </a:r>
          </a:p>
          <a:p>
            <a:r>
              <a:rPr kumimoji="1" lang="ja-JP" altLang="en-US" dirty="0"/>
              <a:t>画像処理に関する研究は数多く報告されていますが</a:t>
            </a:r>
            <a:r>
              <a:rPr kumimoji="1" lang="en-US" altLang="ja-JP" dirty="0"/>
              <a:t>,</a:t>
            </a:r>
          </a:p>
          <a:p>
            <a:r>
              <a:rPr kumimoji="1" lang="ja-JP" altLang="en-US" dirty="0"/>
              <a:t>自然言語処理による研究は少ないのが現状です</a:t>
            </a:r>
            <a:r>
              <a:rPr kumimoji="1" lang="en-US" altLang="ja-JP" dirty="0"/>
              <a: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74</a:t>
            </a:fld>
            <a:endParaRPr kumimoji="1" lang="ja-JP" altLang="en-US"/>
          </a:p>
        </p:txBody>
      </p:sp>
    </p:spTree>
    <p:extLst>
      <p:ext uri="{BB962C8B-B14F-4D97-AF65-F5344CB8AC3E}">
        <p14:creationId xmlns:p14="http://schemas.microsoft.com/office/powerpoint/2010/main" val="97057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よって本実験では</a:t>
            </a:r>
            <a:r>
              <a:rPr kumimoji="1" lang="en-US" altLang="ja-JP" dirty="0"/>
              <a:t>, </a:t>
            </a:r>
            <a:r>
              <a:rPr kumimoji="1" lang="ja-JP" altLang="en-US" dirty="0"/>
              <a:t>主に自然言語処理を扱います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1421220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画像情報も加味したマルチモーダルな</a:t>
            </a:r>
            <a:endParaRPr kumimoji="1" lang="en-US" altLang="ja-JP" dirty="0"/>
          </a:p>
          <a:p>
            <a:r>
              <a:rPr kumimoji="1" lang="ja-JP" altLang="en-US" dirty="0"/>
              <a:t>漫画の内容理解についての検討をしていきます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125250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実験目的をコミックの内容理解とし</a:t>
            </a:r>
            <a:r>
              <a:rPr kumimoji="1" lang="en-US" altLang="ja-JP" dirty="0"/>
              <a:t>,</a:t>
            </a:r>
          </a:p>
          <a:p>
            <a:r>
              <a:rPr kumimoji="1" lang="ja-JP" altLang="en-US" dirty="0"/>
              <a:t>そのためのタスクとしてセリフの感情推定を設定しました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2020/7/2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2020/7/2</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2020/7/2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2020/7/2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2020/7/2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2020/7/2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2020/7/2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2020/7/2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2020/7/2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2020/7/2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2020/7/2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2020/7/2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2020/7/2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2020/7/2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2020/7/2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2020/7/2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2020/7/2</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2020/7/2</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9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5.jpeg"/></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9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5.jpeg"/></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9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5.jpeg"/></Relationships>
</file>

<file path=ppt/slides/_rels/slide74.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33.png"/><Relationship Id="rId7" Type="http://schemas.openxmlformats.org/officeDocument/2006/relationships/image" Target="../media/image22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ja-JP" altLang="en-US" dirty="0">
                <a:solidFill>
                  <a:schemeClr val="tx1"/>
                </a:solidFill>
              </a:rPr>
              <a:t>深層学習に基づく</a:t>
            </a:r>
            <a:br>
              <a:rPr lang="en-US" altLang="ja-JP" dirty="0">
                <a:solidFill>
                  <a:schemeClr val="tx1"/>
                </a:solidFill>
              </a:rPr>
            </a:br>
            <a:r>
              <a:rPr lang="en-US" altLang="ja-JP" dirty="0">
                <a:solidFill>
                  <a:schemeClr val="tx1"/>
                </a:solidFill>
              </a:rPr>
              <a:t>4 </a:t>
            </a:r>
            <a:r>
              <a:rPr lang="ja-JP" altLang="en-US" dirty="0">
                <a:solidFill>
                  <a:schemeClr val="tx1"/>
                </a:solidFill>
              </a:rPr>
              <a:t>コマ漫画の感情推定と</a:t>
            </a:r>
            <a:br>
              <a:rPr lang="en-US" altLang="ja-JP" dirty="0">
                <a:solidFill>
                  <a:schemeClr val="tx1"/>
                </a:solidFill>
              </a:rPr>
            </a:br>
            <a:r>
              <a:rPr lang="ja-JP" altLang="en-US" dirty="0">
                <a:solidFill>
                  <a:schemeClr val="tx1"/>
                </a:solidFill>
              </a:rPr>
              <a:t>マルチモーダル化への検討</a:t>
            </a: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lstStyle/>
          <a:p>
            <a:pPr algn="r"/>
            <a:r>
              <a:rPr kumimoji="1" lang="ja-JP" altLang="en-US" dirty="0"/>
              <a:t>ソフトウェアシステム研究グループ</a:t>
            </a:r>
            <a:endParaRPr kumimoji="1" lang="en-US" altLang="ja-JP" dirty="0"/>
          </a:p>
          <a:p>
            <a:pPr algn="r"/>
            <a:r>
              <a:rPr lang="ja-JP" altLang="en-US" dirty="0"/>
              <a:t>高山　裕成</a:t>
            </a:r>
            <a:endParaRPr kumimoji="1" lang="ja-JP" altLang="en-US"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b="1" dirty="0">
                <a:solidFill>
                  <a:srgbClr val="F4B54B"/>
                </a:solidFill>
              </a:rPr>
              <a:t>データセット</a:t>
            </a:r>
            <a:endParaRPr lang="en-US" altLang="ja-JP" sz="2400" b="1"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8B66599-D427-43BE-8668-F4FA40671B2C}"/>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a:p>
        </p:txBody>
      </p:sp>
    </p:spTree>
    <p:extLst>
      <p:ext uri="{BB962C8B-B14F-4D97-AF65-F5344CB8AC3E}">
        <p14:creationId xmlns:p14="http://schemas.microsoft.com/office/powerpoint/2010/main" val="3920410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a:t>
            </a:r>
            <a:r>
              <a:rPr lang="en-US" altLang="ja-JP" sz="2400" dirty="0">
                <a:solidFill>
                  <a:schemeClr val="tx1">
                    <a:lumMod val="95000"/>
                  </a:schemeClr>
                </a:solidFill>
              </a:rPr>
              <a:t>109</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rmAutofit fontScale="90000"/>
          </a:bodyPr>
          <a:lstStyle/>
          <a:p>
            <a:r>
              <a:rPr lang="en-US" altLang="ja-JP" sz="4400" dirty="0">
                <a:solidFill>
                  <a:schemeClr val="tx1">
                    <a:lumMod val="95000"/>
                  </a:schemeClr>
                </a:solidFill>
              </a:rPr>
              <a:t>4 </a:t>
            </a:r>
            <a:r>
              <a:rPr lang="ja-JP" altLang="en-US" sz="4400" dirty="0">
                <a:solidFill>
                  <a:schemeClr val="tx1">
                    <a:lumMod val="95000"/>
                  </a:schemeClr>
                </a:solidFill>
              </a:rPr>
              <a:t>コマストーリーデータセット</a:t>
            </a:r>
            <a:endParaRPr lang="ja-JP" altLang="en-US" sz="405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224711"/>
          </a:xfrm>
        </p:spPr>
        <p:txBody>
          <a:bodyPr>
            <a:normAutofit fontScale="92500" lnSpcReduction="10000"/>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パーツごとのレイヤー分け</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chemeClr val="tx1">
                    <a:lumMod val="95000"/>
                  </a:schemeClr>
                </a:solidFill>
              </a:rPr>
              <a:t>作者による感情アノテーションあり</a:t>
            </a:r>
            <a:endParaRPr lang="en-US" altLang="ja-JP" sz="2100" b="1" dirty="0">
              <a:solidFill>
                <a:schemeClr val="tx1">
                  <a:lumMod val="95000"/>
                </a:schemeClr>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340637" y="5958969"/>
            <a:ext cx="3944923" cy="438582"/>
          </a:xfrm>
          <a:prstGeom prst="rect">
            <a:avLst/>
          </a:prstGeom>
          <a:noFill/>
        </p:spPr>
        <p:txBody>
          <a:bodyPr wrap="square" rtlCol="0">
            <a:spAutoFit/>
          </a:bodyPr>
          <a:lstStyle/>
          <a:p>
            <a:pPr algn="ctr"/>
            <a:r>
              <a:rPr lang="en-US" altLang="ja-JP" sz="750" dirty="0"/>
              <a:t>4</a:t>
            </a:r>
            <a:r>
              <a:rPr lang="ja-JP" altLang="en-US" sz="750" dirty="0"/>
              <a:t> コマ漫画ストーリーデータセット（創作者と人工知能</a:t>
            </a:r>
            <a:r>
              <a:rPr lang="en-US" altLang="ja-JP" sz="750" dirty="0"/>
              <a:t>: </a:t>
            </a:r>
            <a:r>
              <a:rPr lang="ja-JP" altLang="en-US" sz="750" dirty="0"/>
              <a:t>共作実現に向けた</a:t>
            </a:r>
            <a:endParaRPr lang="en-US" altLang="ja-JP" sz="750" dirty="0"/>
          </a:p>
          <a:p>
            <a:pPr algn="ctr"/>
            <a:r>
              <a:rPr lang="ja-JP" altLang="en-US" sz="750" dirty="0"/>
              <a:t>         創作過程とメタデータ付与 </a:t>
            </a:r>
            <a:r>
              <a:rPr lang="en-US" altLang="ja-JP" sz="750" dirty="0"/>
              <a:t>4</a:t>
            </a:r>
            <a:r>
              <a:rPr lang="ja-JP" altLang="en-US" sz="750" dirty="0"/>
              <a:t> コマ漫画ストーリーデータセット</a:t>
            </a:r>
            <a:r>
              <a:rPr lang="en-US" altLang="ja-JP" sz="750" dirty="0"/>
              <a:t>)</a:t>
            </a:r>
            <a:r>
              <a:rPr lang="ja-JP" altLang="en-US" sz="750" dirty="0"/>
              <a:t>     上野未貴</a:t>
            </a:r>
            <a:endParaRPr lang="en-US" altLang="ja-JP" sz="750" dirty="0"/>
          </a:p>
          <a:p>
            <a:pPr algn="ctr"/>
            <a:endParaRPr lang="en-US" altLang="ja-JP" sz="75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975613" y="779620"/>
            <a:ext cx="7378605" cy="3972487"/>
            <a:chOff x="975613" y="779620"/>
            <a:chExt cx="7378605"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369332"/>
                </a:xfrm>
                <a:prstGeom prst="rect">
                  <a:avLst/>
                </a:prstGeom>
                <a:noFill/>
              </p:spPr>
              <p:txBody>
                <a:bodyPr wrap="square" rtlCol="0">
                  <a:spAutoFit/>
                </a:bodyPr>
                <a:lstStyle/>
                <a:p>
                  <a:pPr algn="ctr"/>
                  <a:r>
                    <a:rPr kumimoji="1" lang="ja-JP" altLang="en-US"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369332"/>
                </a:xfrm>
                <a:prstGeom prst="rect">
                  <a:avLst/>
                </a:prstGeom>
                <a:noFill/>
              </p:spPr>
              <p:txBody>
                <a:bodyPr wrap="square" rtlCol="0">
                  <a:spAutoFit/>
                </a:bodyPr>
                <a:lstStyle/>
                <a:p>
                  <a:pPr algn="ctr"/>
                  <a:r>
                    <a:rPr kumimoji="1" lang="ja-JP" altLang="en-US"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作画：高科りさ</a:t>
                </a:r>
                <a:endParaRPr lang="en-US" altLang="ja-JP" sz="1050" dirty="0">
                  <a:solidFill>
                    <a:schemeClr val="bg2"/>
                  </a:solidFill>
                </a:endParaRPr>
              </a:p>
              <a:p>
                <a:r>
                  <a:rPr lang="ja-JP" altLang="en-US" sz="1050" dirty="0">
                    <a:solidFill>
                      <a:schemeClr val="bg2"/>
                    </a:solidFill>
                  </a:rPr>
                  <a:t>（シナリオ：</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70810" y="4253230"/>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作画：棟田ウメコ</a:t>
              </a:r>
              <a:endParaRPr lang="en-US" altLang="ja-JP" sz="1050" dirty="0">
                <a:solidFill>
                  <a:schemeClr val="bg2"/>
                </a:solidFill>
              </a:endParaRPr>
            </a:p>
            <a:p>
              <a:r>
                <a:rPr lang="ja-JP" altLang="en-US" sz="1050" dirty="0">
                  <a:solidFill>
                    <a:schemeClr val="bg2"/>
                  </a:solidFill>
                </a:rPr>
                <a:t>（シナリオ： </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7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buNone/>
            </a:pPr>
            <a:r>
              <a:rPr lang="ja-JP" altLang="en-US" sz="2400" cap="none" dirty="0"/>
              <a:t>ニュートラル　喜楽　驚愕　恐怖　悲哀　憤怒　嫌悪</a:t>
            </a:r>
            <a:endParaRPr lang="en-US" altLang="ja-JP" sz="2400" cap="none" dirty="0"/>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b="1" dirty="0">
                <a:solidFill>
                  <a:srgbClr val="F4B54B"/>
                </a:solidFill>
              </a:rPr>
              <a:t>要素技術</a:t>
            </a:r>
            <a:endParaRPr lang="en-US" altLang="ja-JP" sz="2400" b="1" dirty="0">
              <a:solidFill>
                <a:srgbClr val="F4B54B"/>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DA63FB3-F51D-4CCB-AE16-B2320DBB6412}"/>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spTree>
    <p:extLst>
      <p:ext uri="{BB962C8B-B14F-4D97-AF65-F5344CB8AC3E}">
        <p14:creationId xmlns:p14="http://schemas.microsoft.com/office/powerpoint/2010/main" val="700838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15</a:t>
            </a:fld>
            <a:endParaRPr kumimoji="1" lang="ja-JP" altLang="en-US" dirty="0"/>
          </a:p>
        </p:txBody>
      </p:sp>
      <p:pic>
        <p:nvPicPr>
          <p:cNvPr id="12" name="図 11">
            <a:extLst>
              <a:ext uri="{FF2B5EF4-FFF2-40B4-BE49-F238E27FC236}">
                <a16:creationId xmlns:a16="http://schemas.microsoft.com/office/drawing/2014/main" id="{F012C8AA-6585-4AA9-AF5A-DF607F76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15" y="3309232"/>
            <a:ext cx="3248025" cy="2952750"/>
          </a:xfrm>
          <a:prstGeom prst="rect">
            <a:avLst/>
          </a:prstGeom>
        </p:spPr>
      </p:pic>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1908215"/>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a:effectLst>
                  <a:glow rad="38100">
                    <a:schemeClr val="bg1">
                      <a:lumMod val="50000"/>
                      <a:lumOff val="50000"/>
                      <a:alpha val="20000"/>
                    </a:schemeClr>
                  </a:glow>
                </a:effectLst>
              </a:rPr>
              <a:t>Bidirectional Encoder Representations from Transformer</a:t>
            </a:r>
          </a:p>
          <a:p>
            <a:endParaRPr lang="en-US" altLang="ja-JP" sz="2000" dirty="0">
              <a:effectLst>
                <a:glow rad="38100">
                  <a:schemeClr val="bg1">
                    <a:lumMod val="50000"/>
                    <a:lumOff val="50000"/>
                    <a:alpha val="20000"/>
                  </a:schemeClr>
                </a:glow>
              </a:effectLst>
            </a:endParaRPr>
          </a:p>
          <a:p>
            <a:pPr marL="285750" indent="-285750">
              <a:buFont typeface="Arial" panose="020B0604020202020204" pitchFamily="34" charset="0"/>
              <a:buChar char="•"/>
            </a:pPr>
            <a:r>
              <a:rPr lang="ja-JP" altLang="en-US" sz="2000" dirty="0"/>
              <a:t>複数の双方向 </a:t>
            </a:r>
            <a:r>
              <a:rPr lang="en" altLang="ja-JP" sz="2000" dirty="0">
                <a:effectLst>
                  <a:glow rad="38100">
                    <a:schemeClr val="bg1">
                      <a:lumMod val="50000"/>
                      <a:lumOff val="50000"/>
                      <a:alpha val="20000"/>
                    </a:schemeClr>
                  </a:glow>
                </a:effectLst>
              </a:rPr>
              <a:t>Transformer</a:t>
            </a:r>
            <a:r>
              <a:rPr lang="en-US" altLang="ja-JP" sz="2000" dirty="0"/>
              <a:t> </a:t>
            </a:r>
            <a:r>
              <a:rPr lang="ja-JP" altLang="en-US" sz="2000" dirty="0"/>
              <a:t>に基づく汎用言語モデル</a:t>
            </a:r>
            <a:endParaRPr lang="en-US" altLang="ja-JP" sz="2000" dirty="0"/>
          </a:p>
          <a:p>
            <a:endParaRPr lang="en-US" altLang="ja-JP" sz="2000" dirty="0"/>
          </a:p>
          <a:p>
            <a:pPr marL="285750" indent="-285750">
              <a:buFont typeface="Arial" panose="020B0604020202020204" pitchFamily="34" charset="0"/>
              <a:buChar char="•"/>
            </a:pPr>
            <a:r>
              <a:rPr lang="ja-JP" altLang="en-US" sz="2000" dirty="0"/>
              <a:t>事前学習済みモデルを他のタスクに転移学習することが容易</a:t>
            </a:r>
            <a:endParaRPr lang="en-US" altLang="ja-JP" sz="2000" dirty="0"/>
          </a:p>
          <a:p>
            <a:pPr marL="285750" indent="-285750">
              <a:buFont typeface="Arial" panose="020B0604020202020204" pitchFamily="34" charset="0"/>
              <a:buChar char="•"/>
            </a:pPr>
            <a:endParaRPr kumimoji="1" lang="ja-JP" altLang="en-US"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4061340" y="543098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Tree>
    <p:extLst>
      <p:ext uri="{BB962C8B-B14F-4D97-AF65-F5344CB8AC3E}">
        <p14:creationId xmlns:p14="http://schemas.microsoft.com/office/powerpoint/2010/main" val="3074481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16</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4893647"/>
          </a:xfrm>
          <a:prstGeom prst="rect">
            <a:avLst/>
          </a:prstGeom>
          <a:noFill/>
        </p:spPr>
        <p:txBody>
          <a:bodyPr wrap="square" rtlCol="0">
            <a:spAutoFit/>
          </a:bodyPr>
          <a:lstStyle/>
          <a:p>
            <a:r>
              <a:rPr kumimoji="1" lang="ja-JP" altLang="en-US" sz="3200" dirty="0"/>
              <a:t>事前学習済みモデル</a:t>
            </a:r>
            <a:endParaRPr kumimoji="1" lang="en-US" altLang="ja-JP" sz="3200" dirty="0"/>
          </a:p>
          <a:p>
            <a:endParaRPr kumimoji="1" lang="en-US" altLang="ja-JP" sz="3200" dirty="0"/>
          </a:p>
          <a:p>
            <a:pPr marL="342900" indent="-342900">
              <a:buFont typeface="Arial" panose="020B0604020202020204" pitchFamily="34" charset="0"/>
              <a:buChar char="•"/>
            </a:pPr>
            <a:r>
              <a:rPr kumimoji="1" lang="ja-JP" altLang="en-US" sz="2400" dirty="0"/>
              <a:t>京都大学 黒岩・河原研究室 が公開</a:t>
            </a:r>
            <a:endParaRPr kumimoji="1" lang="en-US" altLang="ja-JP" sz="2400" dirty="0"/>
          </a:p>
          <a:p>
            <a:endParaRPr lang="en-US" altLang="ja-JP" sz="2400" dirty="0"/>
          </a:p>
          <a:p>
            <a:pPr marL="342900" indent="-342900">
              <a:buFont typeface="Arial" panose="020B0604020202020204" pitchFamily="34" charset="0"/>
              <a:buChar char="•"/>
            </a:pPr>
            <a:r>
              <a:rPr lang="ja-JP" altLang="en-US" sz="2400" dirty="0"/>
              <a:t>日本語</a:t>
            </a:r>
            <a:r>
              <a:rPr lang="en-US" altLang="ja-JP" sz="2400" dirty="0"/>
              <a:t> Wikipedia (</a:t>
            </a:r>
            <a:r>
              <a:rPr lang="ja-JP" altLang="en-US" sz="2400" dirty="0"/>
              <a:t>約</a:t>
            </a:r>
            <a:r>
              <a:rPr lang="en-US" altLang="ja-JP" sz="2400" dirty="0"/>
              <a:t> 1,800 </a:t>
            </a:r>
            <a:r>
              <a:rPr lang="ja-JP" altLang="en-US" sz="2400" dirty="0"/>
              <a:t>万文</a:t>
            </a:r>
            <a:r>
              <a:rPr lang="en-US" altLang="ja-JP" sz="2400" dirty="0"/>
              <a:t>) </a:t>
            </a:r>
            <a:r>
              <a:rPr lang="ja-JP" altLang="en-US" sz="2400" dirty="0"/>
              <a:t>を用いて学習</a:t>
            </a:r>
            <a:endParaRPr lang="en-US" altLang="ja-JP" sz="2400" dirty="0"/>
          </a:p>
          <a:p>
            <a:endParaRPr lang="en-US" altLang="ja-JP" sz="2400" dirty="0"/>
          </a:p>
          <a:p>
            <a:pPr marL="342900" indent="-342900">
              <a:buFont typeface="Arial" panose="020B0604020202020204" pitchFamily="34" charset="0"/>
              <a:buChar char="•"/>
            </a:pPr>
            <a:r>
              <a:rPr kumimoji="1" lang="ja-JP" altLang="en-US" sz="2400" dirty="0"/>
              <a:t>設定値</a:t>
            </a:r>
          </a:p>
          <a:p>
            <a:r>
              <a:rPr kumimoji="1" lang="en-US" altLang="ja-JP" dirty="0"/>
              <a:t>	- Transformer </a:t>
            </a:r>
            <a:r>
              <a:rPr kumimoji="1" lang="ja-JP" altLang="en-US" dirty="0"/>
              <a:t>の層数 </a:t>
            </a:r>
            <a:r>
              <a:rPr kumimoji="1" lang="en-US" altLang="ja-JP" dirty="0"/>
              <a:t>L = 12</a:t>
            </a:r>
          </a:p>
          <a:p>
            <a:r>
              <a:rPr kumimoji="1" lang="en-US" altLang="ja-JP" dirty="0"/>
              <a:t>	- </a:t>
            </a:r>
            <a:r>
              <a:rPr kumimoji="1" lang="ja-JP" altLang="en-US" dirty="0"/>
              <a:t>隠れ状態ベクトルの次元数 </a:t>
            </a:r>
            <a:r>
              <a:rPr kumimoji="1" lang="en-US" altLang="ja-JP" dirty="0"/>
              <a:t>H = 768</a:t>
            </a:r>
          </a:p>
          <a:p>
            <a:r>
              <a:rPr kumimoji="1" lang="en-US" altLang="ja-JP" dirty="0"/>
              <a:t>	- Multi-head Self-Attention </a:t>
            </a:r>
            <a:r>
              <a:rPr kumimoji="1" lang="ja-JP" altLang="en-US" dirty="0"/>
              <a:t>のヘッド数 </a:t>
            </a:r>
            <a:r>
              <a:rPr kumimoji="1" lang="en-US" altLang="ja-JP" dirty="0"/>
              <a:t>A = 12</a:t>
            </a:r>
          </a:p>
          <a:p>
            <a:r>
              <a:rPr kumimoji="1" lang="en-US" altLang="ja-JP" dirty="0"/>
              <a:t>	( </a:t>
            </a:r>
            <a:r>
              <a:rPr kumimoji="1" lang="ja-JP" altLang="en-US" dirty="0"/>
              <a:t>英語学習済みモデル </a:t>
            </a:r>
            <a:r>
              <a:rPr kumimoji="1" lang="en-US" altLang="ja-JP" dirty="0"/>
              <a:t>BERT-Base </a:t>
            </a:r>
            <a:r>
              <a:rPr kumimoji="1" lang="ja-JP" altLang="en-US" dirty="0"/>
              <a:t>と同一 </a:t>
            </a:r>
            <a:r>
              <a:rPr kumimoji="1" lang="en-US" altLang="ja-JP" dirty="0"/>
              <a:t>)</a:t>
            </a:r>
          </a:p>
          <a:p>
            <a:pPr marL="342900" indent="-342900">
              <a:buFont typeface="Arial" panose="020B0604020202020204" pitchFamily="34" charset="0"/>
              <a:buChar char="•"/>
            </a:pPr>
            <a:endParaRPr kumimoji="1" lang="en-US" altLang="ja-JP" sz="2400" dirty="0"/>
          </a:p>
          <a:p>
            <a:endParaRPr kumimoji="1" lang="en-US" altLang="ja-JP" sz="1600" dirty="0"/>
          </a:p>
          <a:p>
            <a:endParaRPr kumimoji="1" lang="ja-JP" altLang="en-US" sz="1600" dirty="0"/>
          </a:p>
        </p:txBody>
      </p:sp>
    </p:spTree>
    <p:extLst>
      <p:ext uri="{BB962C8B-B14F-4D97-AF65-F5344CB8AC3E}">
        <p14:creationId xmlns:p14="http://schemas.microsoft.com/office/powerpoint/2010/main" val="3820573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17</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3662541"/>
          </a:xfrm>
          <a:prstGeom prst="rect">
            <a:avLst/>
          </a:prstGeom>
          <a:noFill/>
        </p:spPr>
        <p:txBody>
          <a:bodyPr wrap="square" rtlCol="0">
            <a:spAutoFit/>
          </a:bodyPr>
          <a:lstStyle/>
          <a:p>
            <a:endParaRPr kumimoji="1" lang="en-US" altLang="ja-JP" sz="3200" dirty="0"/>
          </a:p>
          <a:p>
            <a:pPr marL="342900" indent="-342900">
              <a:buFont typeface="Arial" panose="020B0604020202020204" pitchFamily="34" charset="0"/>
              <a:buChar char="•"/>
            </a:pPr>
            <a:r>
              <a:rPr kumimoji="1" lang="en-US" altLang="ja-JP" sz="2400" dirty="0"/>
              <a:t>Masaki Saito </a:t>
            </a:r>
            <a:r>
              <a:rPr kumimoji="1" lang="ja-JP" altLang="en-US" sz="2400" dirty="0"/>
              <a:t>と </a:t>
            </a:r>
            <a:r>
              <a:rPr kumimoji="1" lang="en-US" altLang="ja-JP" sz="2400" dirty="0"/>
              <a:t>Yusuke Matsui </a:t>
            </a:r>
            <a:r>
              <a:rPr kumimoji="1" lang="ja-JP" altLang="en-US" sz="2400" dirty="0" err="1"/>
              <a:t>らが</a:t>
            </a:r>
            <a:r>
              <a:rPr kumimoji="1" lang="ja-JP" altLang="en-US" sz="2400" dirty="0"/>
              <a:t>提案した</a:t>
            </a:r>
            <a:endParaRPr kumimoji="1" lang="en-US" altLang="ja-JP" sz="2400" dirty="0"/>
          </a:p>
          <a:p>
            <a:r>
              <a:rPr kumimoji="1" lang="en-US" altLang="ja-JP" sz="2400" dirty="0"/>
              <a:t>    </a:t>
            </a:r>
            <a:r>
              <a:rPr kumimoji="1" lang="ja-JP" altLang="en-US" sz="2400" dirty="0"/>
              <a:t>画像のベクトル化手法</a:t>
            </a:r>
            <a:endParaRPr kumimoji="1"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en-US" altLang="ja-JP" sz="2400" dirty="0"/>
              <a:t>VGG </a:t>
            </a:r>
            <a:r>
              <a:rPr kumimoji="1" lang="ja-JP" altLang="en-US" sz="2400" dirty="0"/>
              <a:t>をベースとしたモデル</a:t>
            </a:r>
            <a:endParaRPr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ja-JP" altLang="en-US" sz="2400" dirty="0"/>
              <a:t>アニメ絵やマンガのようなイラストに対する</a:t>
            </a:r>
            <a:endParaRPr kumimoji="1" lang="en-US" altLang="ja-JP" sz="2400" dirty="0"/>
          </a:p>
          <a:p>
            <a:r>
              <a:rPr kumimoji="1" lang="ja-JP" altLang="en-US" sz="2400" dirty="0"/>
              <a:t>    画像認識の難しさに取り組む</a:t>
            </a:r>
            <a:endParaRPr kumimoji="1" lang="en-US" altLang="ja-JP" sz="2400" dirty="0"/>
          </a:p>
          <a:p>
            <a:endParaRPr kumimoji="1" lang="en-US" altLang="ja-JP" sz="1600" dirty="0"/>
          </a:p>
          <a:p>
            <a:endParaRPr kumimoji="1" lang="ja-JP" altLang="en-US" sz="1600" dirty="0"/>
          </a:p>
        </p:txBody>
      </p:sp>
      <p:sp>
        <p:nvSpPr>
          <p:cNvPr id="12" name="テキスト ボックス 11">
            <a:extLst>
              <a:ext uri="{FF2B5EF4-FFF2-40B4-BE49-F238E27FC236}">
                <a16:creationId xmlns:a16="http://schemas.microsoft.com/office/drawing/2014/main" id="{1B5AB960-13DE-4047-8640-70D22BB48260}"/>
              </a:ext>
            </a:extLst>
          </p:cNvPr>
          <p:cNvSpPr txBox="1"/>
          <p:nvPr/>
        </p:nvSpPr>
        <p:spPr>
          <a:xfrm>
            <a:off x="3819525" y="5027765"/>
            <a:ext cx="4200525" cy="646331"/>
          </a:xfrm>
          <a:prstGeom prst="rect">
            <a:avLst/>
          </a:prstGeom>
          <a:noFill/>
        </p:spPr>
        <p:txBody>
          <a:bodyPr wrap="square" rtlCol="0">
            <a:spAutoFit/>
          </a:bodyPr>
          <a:lstStyle/>
          <a:p>
            <a:r>
              <a:rPr kumimoji="1" lang="en-US" altLang="ja-JP" sz="1200" dirty="0"/>
              <a:t>Masaki Saito, Yusuke Matsui,</a:t>
            </a:r>
          </a:p>
          <a:p>
            <a:r>
              <a:rPr kumimoji="1" lang="en-US" altLang="ja-JP" sz="1200" dirty="0"/>
              <a:t>Illustration2Vec: A Semantic Vector Representation of Illustrations, 2015</a:t>
            </a:r>
            <a:endParaRPr kumimoji="1" lang="ja-JP" altLang="en-US" sz="1200" dirty="0"/>
          </a:p>
        </p:txBody>
      </p:sp>
    </p:spTree>
    <p:extLst>
      <p:ext uri="{BB962C8B-B14F-4D97-AF65-F5344CB8AC3E}">
        <p14:creationId xmlns:p14="http://schemas.microsoft.com/office/powerpoint/2010/main" val="2928824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18</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3600986"/>
          </a:xfrm>
          <a:prstGeom prst="rect">
            <a:avLst/>
          </a:prstGeom>
          <a:noFill/>
        </p:spPr>
        <p:txBody>
          <a:bodyPr wrap="square" rtlCol="0">
            <a:spAutoFit/>
          </a:bodyPr>
          <a:lstStyle/>
          <a:p>
            <a:r>
              <a:rPr kumimoji="1" lang="ja-JP" altLang="en-US" sz="2800" dirty="0"/>
              <a:t>事前学習済みモデル</a:t>
            </a:r>
            <a:endParaRPr kumimoji="1" lang="en-US" altLang="ja-JP" sz="2800" dirty="0"/>
          </a:p>
          <a:p>
            <a:endParaRPr lang="en-US" altLang="ja-JP" sz="2000" dirty="0"/>
          </a:p>
          <a:p>
            <a:pPr marL="342900" indent="-342900">
              <a:buFont typeface="Arial" panose="020B0604020202020204" pitchFamily="34" charset="0"/>
              <a:buChar char="•"/>
            </a:pPr>
            <a:r>
              <a:rPr kumimoji="1" lang="en-US" altLang="ja-JP" sz="2000" dirty="0" err="1"/>
              <a:t>Danbooru</a:t>
            </a:r>
            <a:r>
              <a:rPr kumimoji="1" lang="en-US" altLang="ja-JP" sz="2000" dirty="0"/>
              <a:t> </a:t>
            </a:r>
            <a:r>
              <a:rPr kumimoji="1" lang="ja-JP" altLang="en-US" sz="2000" dirty="0"/>
              <a:t>・ </a:t>
            </a:r>
            <a:r>
              <a:rPr kumimoji="1" lang="en-US" altLang="ja-JP" sz="2000" dirty="0" err="1"/>
              <a:t>Safebooru</a:t>
            </a:r>
            <a:r>
              <a:rPr kumimoji="1" lang="en-US" altLang="ja-JP" sz="2000" dirty="0"/>
              <a:t> </a:t>
            </a:r>
            <a:r>
              <a:rPr kumimoji="1" lang="ja-JP" altLang="en-US" sz="2000" dirty="0"/>
              <a:t>から</a:t>
            </a:r>
            <a:endParaRPr kumimoji="1" lang="en-US" altLang="ja-JP" sz="2000" dirty="0"/>
          </a:p>
          <a:p>
            <a:r>
              <a:rPr kumimoji="1" lang="en-US" altLang="ja-JP" sz="2000" dirty="0"/>
              <a:t>     </a:t>
            </a:r>
            <a:r>
              <a:rPr kumimoji="1" lang="ja-JP" altLang="en-US" sz="2000" dirty="0"/>
              <a:t>約 </a:t>
            </a:r>
            <a:r>
              <a:rPr kumimoji="1" lang="en-US" altLang="ja-JP" sz="2000" dirty="0"/>
              <a:t>100 </a:t>
            </a:r>
            <a:r>
              <a:rPr kumimoji="1" lang="ja-JP" altLang="en-US" sz="2000" dirty="0"/>
              <a:t>万枚のイラストを用いて学習</a:t>
            </a:r>
            <a:endParaRPr kumimoji="1" lang="en-US" altLang="ja-JP" sz="2000" dirty="0"/>
          </a:p>
          <a:p>
            <a:endParaRPr kumimoji="1" lang="en-US" altLang="ja-JP" sz="2000" dirty="0"/>
          </a:p>
          <a:p>
            <a:pPr marL="342900" indent="-342900">
              <a:buFont typeface="Arial" panose="020B0604020202020204" pitchFamily="34" charset="0"/>
              <a:buChar char="•"/>
            </a:pPr>
            <a:r>
              <a:rPr kumimoji="1" lang="ja-JP" altLang="en-US" sz="2000" dirty="0"/>
              <a:t>本実験ではコマ画像のエンコーダとしてのみ用いる</a:t>
            </a:r>
            <a:endParaRPr kumimoji="1" lang="en-US" altLang="ja-JP" sz="2000" dirty="0"/>
          </a:p>
          <a:p>
            <a:endParaRPr lang="en-US" altLang="ja-JP" sz="2000" dirty="0"/>
          </a:p>
          <a:p>
            <a:pPr marL="342900" indent="-342900">
              <a:buFont typeface="Arial" panose="020B0604020202020204" pitchFamily="34" charset="0"/>
              <a:buChar char="•"/>
            </a:pPr>
            <a:endParaRPr kumimoji="1" lang="en-US" altLang="ja-JP" sz="2000" dirty="0"/>
          </a:p>
          <a:p>
            <a:endParaRPr kumimoji="1" lang="en-US" altLang="ja-JP" sz="1400" dirty="0"/>
          </a:p>
          <a:p>
            <a:endParaRPr kumimoji="1" lang="ja-JP" altLang="en-US" sz="1400" dirty="0"/>
          </a:p>
          <a:p>
            <a:endParaRPr kumimoji="1" lang="en-US" altLang="ja-JP" sz="1600" dirty="0"/>
          </a:p>
          <a:p>
            <a:endParaRPr kumimoji="1" lang="ja-JP" altLang="en-US" sz="1600" dirty="0"/>
          </a:p>
        </p:txBody>
      </p:sp>
      <p:grpSp>
        <p:nvGrpSpPr>
          <p:cNvPr id="15" name="グループ化 14">
            <a:extLst>
              <a:ext uri="{FF2B5EF4-FFF2-40B4-BE49-F238E27FC236}">
                <a16:creationId xmlns:a16="http://schemas.microsoft.com/office/drawing/2014/main" id="{E8F02FFF-A54C-4B98-A066-C1565B0D6966}"/>
              </a:ext>
            </a:extLst>
          </p:cNvPr>
          <p:cNvGrpSpPr/>
          <p:nvPr/>
        </p:nvGrpSpPr>
        <p:grpSpPr>
          <a:xfrm>
            <a:off x="427051" y="4096223"/>
            <a:ext cx="8284000" cy="2082037"/>
            <a:chOff x="430000" y="2274834"/>
            <a:chExt cx="8284000" cy="2082037"/>
          </a:xfrm>
        </p:grpSpPr>
        <p:grpSp>
          <p:nvGrpSpPr>
            <p:cNvPr id="16" name="グループ化 15">
              <a:extLst>
                <a:ext uri="{FF2B5EF4-FFF2-40B4-BE49-F238E27FC236}">
                  <a16:creationId xmlns:a16="http://schemas.microsoft.com/office/drawing/2014/main" id="{AA7DB144-9CE1-43E9-8681-BF1C5A85A28A}"/>
                </a:ext>
              </a:extLst>
            </p:cNvPr>
            <p:cNvGrpSpPr/>
            <p:nvPr/>
          </p:nvGrpSpPr>
          <p:grpSpPr>
            <a:xfrm>
              <a:off x="430000" y="2274834"/>
              <a:ext cx="8284000" cy="2082037"/>
              <a:chOff x="430000" y="2274834"/>
              <a:chExt cx="8284000" cy="2082037"/>
            </a:xfrm>
          </p:grpSpPr>
          <p:grpSp>
            <p:nvGrpSpPr>
              <p:cNvPr id="18" name="グループ化 17">
                <a:extLst>
                  <a:ext uri="{FF2B5EF4-FFF2-40B4-BE49-F238E27FC236}">
                    <a16:creationId xmlns:a16="http://schemas.microsoft.com/office/drawing/2014/main" id="{A88307A0-3342-4876-883D-75487E6B4D73}"/>
                  </a:ext>
                </a:extLst>
              </p:cNvPr>
              <p:cNvGrpSpPr/>
              <p:nvPr/>
            </p:nvGrpSpPr>
            <p:grpSpPr>
              <a:xfrm>
                <a:off x="430000" y="2501128"/>
                <a:ext cx="8284000" cy="1855743"/>
                <a:chOff x="818347" y="2501128"/>
                <a:chExt cx="8284000" cy="1855743"/>
              </a:xfrm>
            </p:grpSpPr>
            <p:sp>
              <p:nvSpPr>
                <p:cNvPr id="21" name="テキスト ボックス 20">
                  <a:extLst>
                    <a:ext uri="{FF2B5EF4-FFF2-40B4-BE49-F238E27FC236}">
                      <a16:creationId xmlns:a16="http://schemas.microsoft.com/office/drawing/2014/main" id="{6AA3BF75-96AD-491B-B345-2ABD7060FD32}"/>
                    </a:ext>
                  </a:extLst>
                </p:cNvPr>
                <p:cNvSpPr txBox="1"/>
                <p:nvPr/>
              </p:nvSpPr>
              <p:spPr>
                <a:xfrm>
                  <a:off x="6229939" y="2644166"/>
                  <a:ext cx="2872408" cy="1631216"/>
                </a:xfrm>
                <a:prstGeom prst="rect">
                  <a:avLst/>
                </a:prstGeom>
                <a:noFill/>
              </p:spPr>
              <p:txBody>
                <a:bodyPr wrap="square" rtlCol="0">
                  <a:spAutoFit/>
                </a:bodyPr>
                <a:lstStyle/>
                <a:p>
                  <a:r>
                    <a:rPr kumimoji="1" lang="en-US" altLang="ja-JP" sz="2000" dirty="0"/>
                    <a:t>('monochrome', 0.83), </a:t>
                  </a:r>
                </a:p>
                <a:p>
                  <a:r>
                    <a:rPr kumimoji="1" lang="en-US" altLang="ja-JP" sz="2000" dirty="0"/>
                    <a:t>('1girl', 0.72),</a:t>
                  </a:r>
                </a:p>
                <a:p>
                  <a:r>
                    <a:rPr kumimoji="1" lang="en-US" altLang="ja-JP" sz="2000" dirty="0"/>
                    <a:t>('1boy', 0.54), </a:t>
                  </a:r>
                </a:p>
                <a:p>
                  <a:r>
                    <a:rPr kumimoji="1" lang="en-US" altLang="ja-JP" sz="2000" dirty="0"/>
                    <a:t>('glasses', 0.44), </a:t>
                  </a:r>
                </a:p>
                <a:p>
                  <a:r>
                    <a:rPr kumimoji="1" lang="en-US" altLang="ja-JP" sz="2000" dirty="0"/>
                    <a:t>('short hair', 0.41) …</a:t>
                  </a:r>
                </a:p>
              </p:txBody>
            </p:sp>
            <p:pic>
              <p:nvPicPr>
                <p:cNvPr id="22" name="図 21">
                  <a:extLst>
                    <a:ext uri="{FF2B5EF4-FFF2-40B4-BE49-F238E27FC236}">
                      <a16:creationId xmlns:a16="http://schemas.microsoft.com/office/drawing/2014/main" id="{D9207B05-C756-4A2C-BFFE-B1E237073E77}"/>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818347" y="2501128"/>
                  <a:ext cx="2674454" cy="1855743"/>
                </a:xfrm>
                <a:prstGeom prst="rect">
                  <a:avLst/>
                </a:prstGeom>
              </p:spPr>
            </p:pic>
            <p:sp>
              <p:nvSpPr>
                <p:cNvPr id="23" name="矢印: 右 22">
                  <a:extLst>
                    <a:ext uri="{FF2B5EF4-FFF2-40B4-BE49-F238E27FC236}">
                      <a16:creationId xmlns:a16="http://schemas.microsoft.com/office/drawing/2014/main" id="{03B9ABC9-2DA5-44C2-AB58-F9D85A85038F}"/>
                    </a:ext>
                  </a:extLst>
                </p:cNvPr>
                <p:cNvSpPr/>
                <p:nvPr/>
              </p:nvSpPr>
              <p:spPr>
                <a:xfrm>
                  <a:off x="3641890" y="3165612"/>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BA22031E-ABA4-41E1-B21D-BB1EBCDA3B1D}"/>
                    </a:ext>
                  </a:extLst>
                </p:cNvPr>
                <p:cNvSpPr/>
                <p:nvPr/>
              </p:nvSpPr>
              <p:spPr>
                <a:xfrm>
                  <a:off x="4343403" y="3056280"/>
                  <a:ext cx="1178590" cy="745435"/>
                </a:xfrm>
                <a:prstGeom prst="round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ベクトル</a:t>
                  </a:r>
                </a:p>
              </p:txBody>
            </p:sp>
            <p:sp>
              <p:nvSpPr>
                <p:cNvPr id="25" name="矢印: 右 24">
                  <a:extLst>
                    <a:ext uri="{FF2B5EF4-FFF2-40B4-BE49-F238E27FC236}">
                      <a16:creationId xmlns:a16="http://schemas.microsoft.com/office/drawing/2014/main" id="{8249D62A-365B-476D-B570-7ECA177A82BF}"/>
                    </a:ext>
                  </a:extLst>
                </p:cNvPr>
                <p:cNvSpPr/>
                <p:nvPr/>
              </p:nvSpPr>
              <p:spPr>
                <a:xfrm>
                  <a:off x="5677515" y="3165610"/>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a:extLst>
                  <a:ext uri="{FF2B5EF4-FFF2-40B4-BE49-F238E27FC236}">
                    <a16:creationId xmlns:a16="http://schemas.microsoft.com/office/drawing/2014/main" id="{2C2A432B-FE99-452D-A41F-4E1BDC9BDFB2}"/>
                  </a:ext>
                </a:extLst>
              </p:cNvPr>
              <p:cNvSpPr txBox="1"/>
              <p:nvPr/>
            </p:nvSpPr>
            <p:spPr>
              <a:xfrm>
                <a:off x="5841592" y="2274834"/>
                <a:ext cx="2488228" cy="369332"/>
              </a:xfrm>
              <a:prstGeom prst="rect">
                <a:avLst/>
              </a:prstGeom>
              <a:noFill/>
            </p:spPr>
            <p:txBody>
              <a:bodyPr wrap="square" rtlCol="0">
                <a:spAutoFit/>
              </a:bodyPr>
              <a:lstStyle/>
              <a:p>
                <a:pPr algn="ctr"/>
                <a:r>
                  <a:rPr kumimoji="1" lang="ja-JP" altLang="en-US" dirty="0"/>
                  <a:t>タグ予測</a:t>
                </a:r>
              </a:p>
            </p:txBody>
          </p:sp>
          <p:sp>
            <p:nvSpPr>
              <p:cNvPr id="20" name="テキスト ボックス 19">
                <a:extLst>
                  <a:ext uri="{FF2B5EF4-FFF2-40B4-BE49-F238E27FC236}">
                    <a16:creationId xmlns:a16="http://schemas.microsoft.com/office/drawing/2014/main" id="{96D06F4B-A7A9-4745-A028-9537CFEEDC64}"/>
                  </a:ext>
                </a:extLst>
              </p:cNvPr>
              <p:cNvSpPr txBox="1"/>
              <p:nvPr/>
            </p:nvSpPr>
            <p:spPr>
              <a:xfrm>
                <a:off x="3327886" y="3953826"/>
                <a:ext cx="2488228" cy="369332"/>
              </a:xfrm>
              <a:prstGeom prst="rect">
                <a:avLst/>
              </a:prstGeom>
              <a:noFill/>
            </p:spPr>
            <p:txBody>
              <a:bodyPr wrap="square" rtlCol="0">
                <a:spAutoFit/>
              </a:bodyPr>
              <a:lstStyle/>
              <a:p>
                <a:pPr algn="ctr"/>
                <a:r>
                  <a:rPr kumimoji="1" lang="en-US" altLang="ja-JP" dirty="0"/>
                  <a:t>dim : 4096</a:t>
                </a:r>
                <a:endParaRPr kumimoji="1" lang="ja-JP" altLang="en-US" dirty="0"/>
              </a:p>
            </p:txBody>
          </p:sp>
        </p:grpSp>
        <p:sp>
          <p:nvSpPr>
            <p:cNvPr id="17" name="テキスト ボックス 16">
              <a:extLst>
                <a:ext uri="{FF2B5EF4-FFF2-40B4-BE49-F238E27FC236}">
                  <a16:creationId xmlns:a16="http://schemas.microsoft.com/office/drawing/2014/main" id="{5EEC79D9-7CA5-469F-9D47-663C85C42C0B}"/>
                </a:ext>
              </a:extLst>
            </p:cNvPr>
            <p:cNvSpPr txBox="1"/>
            <p:nvPr/>
          </p:nvSpPr>
          <p:spPr>
            <a:xfrm>
              <a:off x="3327886" y="2274834"/>
              <a:ext cx="2488228" cy="369332"/>
            </a:xfrm>
            <a:prstGeom prst="rect">
              <a:avLst/>
            </a:prstGeom>
            <a:noFill/>
          </p:spPr>
          <p:txBody>
            <a:bodyPr wrap="square" rtlCol="0">
              <a:spAutoFit/>
            </a:bodyPr>
            <a:lstStyle/>
            <a:p>
              <a:pPr algn="ctr"/>
              <a:r>
                <a:rPr kumimoji="1" lang="ja-JP" altLang="en-US" dirty="0"/>
                <a:t>特徴ベクトル抽出</a:t>
              </a:r>
            </a:p>
          </p:txBody>
        </p:sp>
      </p:grpSp>
    </p:spTree>
    <p:extLst>
      <p:ext uri="{BB962C8B-B14F-4D97-AF65-F5344CB8AC3E}">
        <p14:creationId xmlns:p14="http://schemas.microsoft.com/office/powerpoint/2010/main" val="94334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b="1" dirty="0">
                <a:solidFill>
                  <a:srgbClr val="F4B54B"/>
                </a:solidFill>
              </a:rPr>
              <a:t>実験手順・設定</a:t>
            </a:r>
            <a:endParaRPr lang="en-US" altLang="ja-JP" sz="2400" b="1" dirty="0">
              <a:solidFill>
                <a:srgbClr val="F4B54B"/>
              </a:solidFill>
            </a:endParaRPr>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692D92E-CAA0-4AFE-A572-01CFCC516DB5}"/>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Tree>
    <p:extLst>
      <p:ext uri="{BB962C8B-B14F-4D97-AF65-F5344CB8AC3E}">
        <p14:creationId xmlns:p14="http://schemas.microsoft.com/office/powerpoint/2010/main" val="2929040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6"/>
            <a:ext cx="7429499" cy="914120"/>
          </a:xfrm>
        </p:spPr>
        <p:txBody>
          <a:bodyPr anchor="t">
            <a:normAutofit/>
          </a:bodyPr>
          <a:lstStyle/>
          <a:p>
            <a:pPr marL="0" indent="0">
              <a:buNone/>
            </a:pPr>
            <a:r>
              <a:rPr lang="ja-JP" altLang="en-US" sz="2100" dirty="0">
                <a:solidFill>
                  <a:schemeClr val="tx1">
                    <a:lumMod val="95000"/>
                  </a:schemeClr>
                </a:solidFill>
              </a:rPr>
              <a:t>正例クラス：</a:t>
            </a:r>
            <a:r>
              <a:rPr lang="ja-JP" altLang="en-US" sz="2000" dirty="0">
                <a:solidFill>
                  <a:schemeClr val="accent6">
                    <a:lumMod val="40000"/>
                    <a:lumOff val="60000"/>
                  </a:schemeClr>
                </a:solidFill>
              </a:rPr>
              <a:t>喜楽</a:t>
            </a:r>
            <a:r>
              <a:rPr lang="ja-JP" altLang="en-US" sz="2100" dirty="0">
                <a:solidFill>
                  <a:schemeClr val="tx1">
                    <a:lumMod val="95000"/>
                  </a:schemeClr>
                </a:solidFill>
              </a:rPr>
              <a:t>　負例クラス：</a:t>
            </a:r>
            <a:r>
              <a:rPr lang="ja-JP" altLang="en-US" sz="2100" dirty="0">
                <a:solidFill>
                  <a:schemeClr val="accent4">
                    <a:lumMod val="40000"/>
                    <a:lumOff val="60000"/>
                  </a:schemeClr>
                </a:solidFill>
              </a:rPr>
              <a:t>その他</a:t>
            </a:r>
            <a:r>
              <a:rPr lang="ja-JP" altLang="en-US" sz="2100" dirty="0">
                <a:solidFill>
                  <a:schemeClr val="tx1">
                    <a:lumMod val="95000"/>
                  </a:schemeClr>
                </a:solidFill>
              </a:rPr>
              <a:t>　とした</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2 </a:t>
            </a:r>
            <a:r>
              <a:rPr lang="ja-JP" altLang="en-US" sz="2100" dirty="0">
                <a:solidFill>
                  <a:schemeClr val="tx1">
                    <a:lumMod val="95000"/>
                  </a:schemeClr>
                </a:solidFill>
              </a:rPr>
              <a:t>クラスのセリフの感情推定</a:t>
            </a:r>
            <a:endParaRPr lang="en-US" altLang="ja-JP" sz="21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9" y="3295058"/>
            <a:ext cx="7429499" cy="8200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cap="none" dirty="0">
                <a:solidFill>
                  <a:schemeClr val="tx1"/>
                </a:solidFill>
              </a:rPr>
              <a:t>セリフデータの前処理</a:t>
            </a:r>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58" y="4466913"/>
            <a:ext cx="7429499" cy="14671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100" dirty="0">
                <a:solidFill>
                  <a:schemeClr val="tx1">
                    <a:lumMod val="95000"/>
                  </a:schemeClr>
                </a:solidFill>
              </a:rPr>
              <a:t>JUMAN++ </a:t>
            </a:r>
            <a:r>
              <a:rPr lang="ja-JP" altLang="en-US" sz="2100" dirty="0">
                <a:solidFill>
                  <a:schemeClr val="tx1">
                    <a:lumMod val="95000"/>
                  </a:schemeClr>
                </a:solidFill>
              </a:rPr>
              <a:t>を用いて分かち書きにする</a:t>
            </a:r>
            <a:endParaRPr lang="en-US" altLang="ja-JP" sz="2100" dirty="0">
              <a:solidFill>
                <a:schemeClr val="tx1">
                  <a:lumMod val="95000"/>
                </a:schemeClr>
              </a:solidFill>
            </a:endParaRPr>
          </a:p>
          <a:p>
            <a:pPr marL="457200" indent="-457200">
              <a:buFont typeface="+mj-lt"/>
              <a:buAutoNum type="arabicPeriod"/>
            </a:pPr>
            <a:r>
              <a:rPr lang="en-US" altLang="ja-JP" dirty="0">
                <a:effectLst/>
              </a:rPr>
              <a:t>BERT </a:t>
            </a:r>
            <a:r>
              <a:rPr lang="ja-JP" altLang="en-US" dirty="0">
                <a:effectLst/>
              </a:rPr>
              <a:t>用にサブワード化し</a:t>
            </a:r>
            <a:r>
              <a:rPr lang="en-US" altLang="ja-JP" dirty="0">
                <a:effectLst/>
              </a:rPr>
              <a:t>, </a:t>
            </a:r>
            <a:r>
              <a:rPr lang="ja-JP" altLang="en-US" dirty="0">
                <a:effectLst/>
              </a:rPr>
              <a:t>単語 </a:t>
            </a:r>
            <a:r>
              <a:rPr lang="en-US" altLang="ja-JP" dirty="0">
                <a:effectLst/>
              </a:rPr>
              <a:t>ID </a:t>
            </a:r>
            <a:r>
              <a:rPr lang="ja-JP" altLang="en-US" dirty="0">
                <a:effectLst/>
              </a:rPr>
              <a:t>列に変換する</a:t>
            </a:r>
            <a:endParaRPr lang="en-US" altLang="ja-JP" dirty="0">
              <a:effectLst/>
            </a:endParaRPr>
          </a:p>
          <a:p>
            <a:pPr marL="0" indent="0">
              <a:buNone/>
            </a:pPr>
            <a:r>
              <a:rPr lang="en-US" altLang="ja-JP" dirty="0">
                <a:effectLst/>
              </a:rPr>
              <a:t>	(</a:t>
            </a:r>
            <a:r>
              <a:rPr lang="ja-JP" altLang="en-US" dirty="0">
                <a:effectLst/>
              </a:rPr>
              <a:t>文頭に </a:t>
            </a:r>
            <a:r>
              <a:rPr lang="en-US" altLang="ja-JP" dirty="0">
                <a:effectLst/>
              </a:rPr>
              <a:t>‘[CLS]’ ,</a:t>
            </a:r>
            <a:r>
              <a:rPr lang="ja-JP" altLang="en-US" dirty="0">
                <a:effectLst/>
              </a:rPr>
              <a:t> 文末に </a:t>
            </a:r>
            <a:r>
              <a:rPr lang="en-US" altLang="ja-JP" dirty="0">
                <a:effectLst/>
              </a:rPr>
              <a:t>'[SEP]' </a:t>
            </a:r>
            <a:r>
              <a:rPr lang="ja-JP" altLang="en-US" dirty="0">
                <a:effectLst/>
              </a:rPr>
              <a:t>を挿入</a:t>
            </a:r>
            <a:r>
              <a:rPr lang="en-US" altLang="ja-JP" dirty="0">
                <a:effectLst/>
              </a:rPr>
              <a:t>)</a:t>
            </a:r>
            <a:endParaRPr lang="en-US" altLang="ja-JP" sz="2100" dirty="0">
              <a:solidFill>
                <a:schemeClr val="tx1">
                  <a:lumMod val="95000"/>
                </a:schemeClr>
              </a:solidFill>
            </a:endParaRPr>
          </a:p>
        </p:txBody>
      </p:sp>
    </p:spTree>
    <p:extLst>
      <p:ext uri="{BB962C8B-B14F-4D97-AF65-F5344CB8AC3E}">
        <p14:creationId xmlns:p14="http://schemas.microsoft.com/office/powerpoint/2010/main" val="1711041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011589" cy="4323476"/>
          </a:xfrm>
        </p:spPr>
        <p:txBody>
          <a:bodyPr anchor="t">
            <a:normAutofit/>
          </a:bodyPr>
          <a:lstStyle/>
          <a:p>
            <a:pPr marL="385754" indent="-385754">
              <a:buAutoNum type="arabicPeriod"/>
            </a:pPr>
            <a:r>
              <a:rPr lang="ja-JP" altLang="en-US" sz="2100" dirty="0">
                <a:solidFill>
                  <a:schemeClr val="tx1">
                    <a:lumMod val="95000"/>
                  </a:schemeClr>
                </a:solidFill>
              </a:rPr>
              <a:t>セリフ </a:t>
            </a:r>
            <a:r>
              <a:rPr lang="en-US" altLang="ja-JP" sz="2100" dirty="0">
                <a:solidFill>
                  <a:schemeClr val="tx1">
                    <a:lumMod val="95000"/>
                  </a:schemeClr>
                </a:solidFill>
              </a:rPr>
              <a:t>1 </a:t>
            </a:r>
            <a:r>
              <a:rPr lang="ja-JP" altLang="en-US" sz="2100" dirty="0">
                <a:solidFill>
                  <a:schemeClr val="tx1">
                    <a:lumMod val="95000"/>
                  </a:schemeClr>
                </a:solidFill>
              </a:rPr>
              <a:t>文の感情推定</a:t>
            </a:r>
            <a:endParaRPr lang="en-US" altLang="ja-JP" sz="2100" dirty="0">
              <a:solidFill>
                <a:schemeClr val="tx1">
                  <a:lumMod val="95000"/>
                </a:schemeClr>
              </a:solidFill>
            </a:endParaRPr>
          </a:p>
          <a:p>
            <a:pPr marL="0" indent="0">
              <a:buNone/>
            </a:pPr>
            <a:endParaRPr lang="en-US" altLang="ja-JP" sz="2100" cap="none" dirty="0">
              <a:solidFill>
                <a:schemeClr val="tx1">
                  <a:lumMod val="95000"/>
                </a:schemeClr>
              </a:solidFill>
            </a:endParaRPr>
          </a:p>
          <a:p>
            <a:pPr marL="0" indent="0">
              <a:buNone/>
            </a:pPr>
            <a:endParaRPr lang="en-US" altLang="ja-JP" sz="2100" cap="none" dirty="0">
              <a:solidFill>
                <a:schemeClr val="tx1">
                  <a:lumMod val="95000"/>
                </a:schemeClr>
              </a:solidFill>
            </a:endParaRPr>
          </a:p>
          <a:p>
            <a:pPr marL="385754" indent="-385754">
              <a:buAutoNum type="arabicPeriod" startAt="2"/>
            </a:pPr>
            <a:r>
              <a:rPr lang="ja-JP" altLang="en-US" sz="2100" dirty="0">
                <a:solidFill>
                  <a:schemeClr val="tx1">
                    <a:lumMod val="95000"/>
                  </a:schemeClr>
                </a:solidFill>
              </a:rPr>
              <a:t>過去のセリフを考慮した感情推定</a:t>
            </a:r>
            <a:endParaRPr lang="en-US" altLang="ja-JP" sz="2100" dirty="0">
              <a:solidFill>
                <a:schemeClr val="tx1">
                  <a:lumMod val="95000"/>
                </a:schemeClr>
              </a:solidFill>
            </a:endParaRPr>
          </a:p>
          <a:p>
            <a:pPr marL="385754" indent="-385754">
              <a:buAutoNum type="arabicPeriod" startAt="2"/>
            </a:pPr>
            <a:endParaRPr lang="en-US" altLang="ja-JP" sz="2100" dirty="0">
              <a:solidFill>
                <a:schemeClr val="tx1">
                  <a:lumMod val="95000"/>
                </a:schemeClr>
              </a:solidFill>
            </a:endParaRPr>
          </a:p>
          <a:p>
            <a:pPr marL="385754" indent="-385754">
              <a:buAutoNum type="arabicPeriod" startAt="2"/>
            </a:pPr>
            <a:endParaRPr lang="en-US" altLang="ja-JP" sz="2100" dirty="0">
              <a:solidFill>
                <a:schemeClr val="tx1">
                  <a:lumMod val="95000"/>
                </a:schemeClr>
              </a:solidFill>
            </a:endParaRPr>
          </a:p>
          <a:p>
            <a:pPr marL="385754" indent="-385754">
              <a:buAutoNum type="arabicPeriod" startAt="2"/>
            </a:pPr>
            <a:r>
              <a:rPr lang="ja-JP" altLang="en-US" sz="2100" dirty="0">
                <a:solidFill>
                  <a:schemeClr val="tx1">
                    <a:lumMod val="95000"/>
                  </a:schemeClr>
                </a:solidFill>
              </a:rPr>
              <a:t>マルチモーダルな感情推定の検討</a:t>
            </a:r>
            <a:endParaRPr lang="en-US" altLang="ja-JP" sz="21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3876134" cy="798340"/>
          </a:xfrm>
        </p:spPr>
        <p:txBody>
          <a:bodyPr anchor="t">
            <a:normAutofit/>
          </a:bodyPr>
          <a:lstStyle/>
          <a:p>
            <a:pPr marL="385754" indent="-385754">
              <a:buAutoNum type="arabicPeriod"/>
            </a:pPr>
            <a:r>
              <a:rPr lang="ja-JP" altLang="en-US" sz="2100" dirty="0">
                <a:solidFill>
                  <a:schemeClr val="tx1">
                    <a:lumMod val="95000"/>
                  </a:schemeClr>
                </a:solidFill>
              </a:rPr>
              <a:t>セリフ </a:t>
            </a:r>
            <a:r>
              <a:rPr lang="en-US" altLang="ja-JP" sz="2100" dirty="0">
                <a:solidFill>
                  <a:schemeClr val="tx1">
                    <a:lumMod val="95000"/>
                  </a:schemeClr>
                </a:solidFill>
              </a:rPr>
              <a:t>1 </a:t>
            </a:r>
            <a:r>
              <a:rPr lang="ja-JP" altLang="en-US" sz="2100" dirty="0">
                <a:solidFill>
                  <a:schemeClr val="tx1">
                    <a:lumMod val="95000"/>
                  </a:schemeClr>
                </a:solidFill>
              </a:rPr>
              <a:t>文の感情推定</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b="1"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1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grpSp>
        <p:nvGrpSpPr>
          <p:cNvPr id="36" name="グループ化 35">
            <a:extLst>
              <a:ext uri="{FF2B5EF4-FFF2-40B4-BE49-F238E27FC236}">
                <a16:creationId xmlns:a16="http://schemas.microsoft.com/office/drawing/2014/main" id="{E3D0B2C5-A88F-45BA-80BA-8A7C733749D1}"/>
              </a:ext>
            </a:extLst>
          </p:cNvPr>
          <p:cNvGrpSpPr/>
          <p:nvPr/>
        </p:nvGrpSpPr>
        <p:grpSpPr>
          <a:xfrm>
            <a:off x="5140915" y="806975"/>
            <a:ext cx="3144645" cy="5369132"/>
            <a:chOff x="3691061" y="1931319"/>
            <a:chExt cx="2488924" cy="4383824"/>
          </a:xfrm>
        </p:grpSpPr>
        <p:sp>
          <p:nvSpPr>
            <p:cNvPr id="13" name="楕円 12">
              <a:extLst>
                <a:ext uri="{FF2B5EF4-FFF2-40B4-BE49-F238E27FC236}">
                  <a16:creationId xmlns:a16="http://schemas.microsoft.com/office/drawing/2014/main" id="{FAF21566-D83C-4586-BF8B-755EED887D42}"/>
                </a:ext>
              </a:extLst>
            </p:cNvPr>
            <p:cNvSpPr/>
            <p:nvPr/>
          </p:nvSpPr>
          <p:spPr>
            <a:xfrm>
              <a:off x="4223106" y="2672935"/>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MLP</a:t>
              </a:r>
              <a:endParaRPr kumimoji="1" lang="ja-JP" altLang="en-US" b="1" dirty="0"/>
            </a:p>
          </p:txBody>
        </p:sp>
        <p:sp>
          <p:nvSpPr>
            <p:cNvPr id="4" name="正方形/長方形 3">
              <a:extLst>
                <a:ext uri="{FF2B5EF4-FFF2-40B4-BE49-F238E27FC236}">
                  <a16:creationId xmlns:a16="http://schemas.microsoft.com/office/drawing/2014/main" id="{328D5CED-FA1A-472D-B20A-52E3E420D6FF}"/>
                </a:ext>
              </a:extLst>
            </p:cNvPr>
            <p:cNvSpPr/>
            <p:nvPr/>
          </p:nvSpPr>
          <p:spPr>
            <a:xfrm>
              <a:off x="3994353" y="3749809"/>
              <a:ext cx="1149968" cy="6503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25" name="テキスト ボックス 24">
              <a:extLst>
                <a:ext uri="{FF2B5EF4-FFF2-40B4-BE49-F238E27FC236}">
                  <a16:creationId xmlns:a16="http://schemas.microsoft.com/office/drawing/2014/main" id="{7804EE8B-DB08-4DA3-808F-D6F3C0A196E2}"/>
                </a:ext>
              </a:extLst>
            </p:cNvPr>
            <p:cNvSpPr txBox="1"/>
            <p:nvPr/>
          </p:nvSpPr>
          <p:spPr>
            <a:xfrm>
              <a:off x="5144321" y="4168525"/>
              <a:ext cx="1035664" cy="301555"/>
            </a:xfrm>
            <a:prstGeom prst="rect">
              <a:avLst/>
            </a:prstGeom>
            <a:noFill/>
          </p:spPr>
          <p:txBody>
            <a:bodyPr wrap="square" rtlCol="0">
              <a:spAutoFit/>
            </a:bodyPr>
            <a:lstStyle/>
            <a:p>
              <a:pPr algn="ctr"/>
              <a:r>
                <a:rPr kumimoji="1" lang="en-US" altLang="ja-JP" dirty="0"/>
                <a:t>dim : 768</a:t>
              </a:r>
              <a:endParaRPr kumimoji="1" lang="ja-JP" altLang="en-US" dirty="0"/>
            </a:p>
          </p:txBody>
        </p:sp>
        <p:sp>
          <p:nvSpPr>
            <p:cNvPr id="27" name="正方形/長方形 26">
              <a:extLst>
                <a:ext uri="{FF2B5EF4-FFF2-40B4-BE49-F238E27FC236}">
                  <a16:creationId xmlns:a16="http://schemas.microsoft.com/office/drawing/2014/main" id="{F841E150-B9D8-4D66-92F7-522FE1333CE1}"/>
                </a:ext>
              </a:extLst>
            </p:cNvPr>
            <p:cNvSpPr/>
            <p:nvPr/>
          </p:nvSpPr>
          <p:spPr>
            <a:xfrm>
              <a:off x="3691061" y="4849922"/>
              <a:ext cx="1759492" cy="69248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30" name="テキスト ボックス 29">
              <a:extLst>
                <a:ext uri="{FF2B5EF4-FFF2-40B4-BE49-F238E27FC236}">
                  <a16:creationId xmlns:a16="http://schemas.microsoft.com/office/drawing/2014/main" id="{5DDBB615-B3F9-43E5-A992-5AA359467245}"/>
                </a:ext>
              </a:extLst>
            </p:cNvPr>
            <p:cNvSpPr txBox="1"/>
            <p:nvPr/>
          </p:nvSpPr>
          <p:spPr>
            <a:xfrm>
              <a:off x="3769797" y="5887941"/>
              <a:ext cx="1602019" cy="427202"/>
            </a:xfrm>
            <a:prstGeom prst="rect">
              <a:avLst/>
            </a:prstGeom>
            <a:noFill/>
          </p:spPr>
          <p:txBody>
            <a:bodyPr wrap="square" rtlCol="0">
              <a:spAutoFit/>
            </a:bodyPr>
            <a:lstStyle/>
            <a:p>
              <a:pPr algn="ctr"/>
              <a:r>
                <a:rPr kumimoji="1" lang="ja-JP" altLang="en-US" sz="2800" dirty="0"/>
                <a:t>入力文</a:t>
              </a:r>
            </a:p>
          </p:txBody>
        </p:sp>
        <p:sp>
          <p:nvSpPr>
            <p:cNvPr id="31" name="矢印: 下 30">
              <a:extLst>
                <a:ext uri="{FF2B5EF4-FFF2-40B4-BE49-F238E27FC236}">
                  <a16:creationId xmlns:a16="http://schemas.microsoft.com/office/drawing/2014/main" id="{7016E981-78E1-4DFB-AEAE-B1EA4A0DA0F8}"/>
                </a:ext>
              </a:extLst>
            </p:cNvPr>
            <p:cNvSpPr/>
            <p:nvPr/>
          </p:nvSpPr>
          <p:spPr>
            <a:xfrm rot="10800000">
              <a:off x="4396585" y="5612281"/>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2" name="矢印: 下 31">
              <a:extLst>
                <a:ext uri="{FF2B5EF4-FFF2-40B4-BE49-F238E27FC236}">
                  <a16:creationId xmlns:a16="http://schemas.microsoft.com/office/drawing/2014/main" id="{C9792DA5-528E-4D4F-8763-51CC685424CA}"/>
                </a:ext>
              </a:extLst>
            </p:cNvPr>
            <p:cNvSpPr/>
            <p:nvPr/>
          </p:nvSpPr>
          <p:spPr>
            <a:xfrm rot="10800000">
              <a:off x="4396585" y="4470079"/>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3" name="矢印: 下 32">
              <a:extLst>
                <a:ext uri="{FF2B5EF4-FFF2-40B4-BE49-F238E27FC236}">
                  <a16:creationId xmlns:a16="http://schemas.microsoft.com/office/drawing/2014/main" id="{047F4BA0-D9E9-44FD-8926-7E54AF0B108C}"/>
                </a:ext>
              </a:extLst>
            </p:cNvPr>
            <p:cNvSpPr/>
            <p:nvPr/>
          </p:nvSpPr>
          <p:spPr>
            <a:xfrm rot="10800000">
              <a:off x="4395114" y="3369967"/>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矢印: 下 33">
              <a:extLst>
                <a:ext uri="{FF2B5EF4-FFF2-40B4-BE49-F238E27FC236}">
                  <a16:creationId xmlns:a16="http://schemas.microsoft.com/office/drawing/2014/main" id="{E6041BC0-9E28-4D45-8720-9B87B277F07D}"/>
                </a:ext>
              </a:extLst>
            </p:cNvPr>
            <p:cNvSpPr/>
            <p:nvPr/>
          </p:nvSpPr>
          <p:spPr>
            <a:xfrm rot="10800000">
              <a:off x="4395112" y="2297386"/>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5" name="テキスト ボックス 34">
              <a:extLst>
                <a:ext uri="{FF2B5EF4-FFF2-40B4-BE49-F238E27FC236}">
                  <a16:creationId xmlns:a16="http://schemas.microsoft.com/office/drawing/2014/main" id="{BAC25BAA-5E2A-4D2B-AB47-DA58F9A3C571}"/>
                </a:ext>
              </a:extLst>
            </p:cNvPr>
            <p:cNvSpPr txBox="1"/>
            <p:nvPr/>
          </p:nvSpPr>
          <p:spPr>
            <a:xfrm>
              <a:off x="3768324" y="1931319"/>
              <a:ext cx="1602019" cy="427202"/>
            </a:xfrm>
            <a:prstGeom prst="rect">
              <a:avLst/>
            </a:prstGeom>
            <a:noFill/>
          </p:spPr>
          <p:txBody>
            <a:bodyPr wrap="square" rtlCol="0">
              <a:spAutoFit/>
            </a:bodyPr>
            <a:lstStyle/>
            <a:p>
              <a:pPr algn="ctr"/>
              <a:r>
                <a:rPr kumimoji="1" lang="ja-JP" altLang="en-US" sz="2800" dirty="0"/>
                <a:t>出力</a:t>
              </a:r>
            </a:p>
          </p:txBody>
        </p:sp>
      </p:gr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2768600"/>
            <a:ext cx="3876134" cy="3139321"/>
          </a:xfrm>
          <a:prstGeom prst="rect">
            <a:avLst/>
          </a:prstGeom>
          <a:noFill/>
        </p:spPr>
        <p:txBody>
          <a:bodyPr wrap="square" rtlCol="0">
            <a:spAutoFit/>
          </a:bodyPr>
          <a:lstStyle/>
          <a:p>
            <a:r>
              <a:rPr lang="ja-JP" altLang="en-US" sz="2000" dirty="0">
                <a:solidFill>
                  <a:schemeClr val="tx1">
                    <a:lumMod val="95000"/>
                  </a:schemeClr>
                </a:solidFill>
              </a:rPr>
              <a:t>識別器は </a:t>
            </a:r>
            <a:r>
              <a:rPr lang="en-US" altLang="ja-JP" sz="2000" dirty="0">
                <a:solidFill>
                  <a:schemeClr val="tx1">
                    <a:lumMod val="95000"/>
                  </a:schemeClr>
                </a:solidFill>
              </a:rPr>
              <a:t>3 </a:t>
            </a:r>
            <a:r>
              <a:rPr lang="ja-JP" altLang="en-US" sz="2000" dirty="0">
                <a:solidFill>
                  <a:schemeClr val="tx1">
                    <a:lumMod val="95000"/>
                  </a:schemeClr>
                </a:solidFill>
              </a:rPr>
              <a:t>層 </a:t>
            </a:r>
            <a:r>
              <a:rPr lang="en-US" altLang="ja-JP" sz="2000" dirty="0">
                <a:solidFill>
                  <a:schemeClr val="tx1">
                    <a:lumMod val="95000"/>
                  </a:schemeClr>
                </a:solidFill>
              </a:rPr>
              <a:t>MLP</a:t>
            </a:r>
          </a:p>
          <a:p>
            <a:endParaRPr lang="en-US" altLang="ja-JP" sz="2000" dirty="0">
              <a:solidFill>
                <a:schemeClr val="tx1">
                  <a:lumMod val="95000"/>
                </a:schemeClr>
              </a:solidFill>
            </a:endParaRPr>
          </a:p>
          <a:p>
            <a:r>
              <a:rPr lang="en-US" altLang="ja-JP" sz="2000" dirty="0">
                <a:solidFill>
                  <a:schemeClr val="tx1">
                    <a:lumMod val="95000"/>
                  </a:schemeClr>
                </a:solidFill>
              </a:rPr>
              <a:t>2 </a:t>
            </a:r>
            <a:r>
              <a:rPr lang="ja-JP" altLang="en-US" sz="2000" dirty="0" err="1">
                <a:solidFill>
                  <a:schemeClr val="tx1">
                    <a:lumMod val="95000"/>
                  </a:schemeClr>
                </a:solidFill>
              </a:rPr>
              <a:t>つの</a:t>
            </a:r>
            <a:r>
              <a:rPr lang="ja-JP" altLang="en-US" sz="2000" dirty="0">
                <a:solidFill>
                  <a:schemeClr val="tx1">
                    <a:lumMod val="95000"/>
                  </a:schemeClr>
                </a:solidFill>
              </a:rPr>
              <a:t>実験設定</a:t>
            </a:r>
            <a:endParaRPr lang="en-US" altLang="ja-JP" sz="2000" dirty="0">
              <a:solidFill>
                <a:schemeClr val="tx1">
                  <a:lumMod val="95000"/>
                </a:schemeClr>
              </a:solidFill>
            </a:endParaRPr>
          </a:p>
          <a:p>
            <a:endParaRPr lang="en-US" altLang="ja-JP" sz="2000" dirty="0">
              <a:solidFill>
                <a:schemeClr val="tx1">
                  <a:lumMod val="95000"/>
                </a:schemeClr>
              </a:solidFill>
            </a:endParaRPr>
          </a:p>
          <a:p>
            <a:r>
              <a:rPr lang="ja-JP" altLang="en-US" sz="2000" dirty="0">
                <a:solidFill>
                  <a:schemeClr val="tx1">
                    <a:lumMod val="95000"/>
                  </a:schemeClr>
                </a:solidFill>
              </a:rPr>
              <a:t>・</a:t>
            </a:r>
            <a:r>
              <a:rPr lang="en-US" altLang="ja-JP" sz="2000" dirty="0">
                <a:solidFill>
                  <a:schemeClr val="tx1">
                    <a:lumMod val="95000"/>
                  </a:schemeClr>
                </a:solidFill>
              </a:rPr>
              <a:t>BERT </a:t>
            </a:r>
            <a:r>
              <a:rPr lang="ja-JP" altLang="en-US" sz="2000" dirty="0">
                <a:solidFill>
                  <a:schemeClr val="tx1">
                    <a:lumMod val="95000"/>
                  </a:schemeClr>
                </a:solidFill>
              </a:rPr>
              <a:t>の重みをすべて固定</a:t>
            </a:r>
            <a:endParaRPr lang="en-US" altLang="ja-JP" sz="2000" dirty="0">
              <a:solidFill>
                <a:schemeClr val="tx1">
                  <a:lumMod val="95000"/>
                </a:schemeClr>
              </a:solidFill>
            </a:endParaRPr>
          </a:p>
          <a:p>
            <a:r>
              <a:rPr lang="en-US" altLang="ja-JP" sz="2000" dirty="0">
                <a:solidFill>
                  <a:schemeClr val="tx1">
                    <a:lumMod val="95000"/>
                  </a:schemeClr>
                </a:solidFill>
              </a:rPr>
              <a:t>	- </a:t>
            </a:r>
            <a:r>
              <a:rPr lang="en-US" altLang="ja-JP" sz="2000" b="1" dirty="0">
                <a:solidFill>
                  <a:schemeClr val="tx1">
                    <a:lumMod val="95000"/>
                  </a:schemeClr>
                </a:solidFill>
              </a:rPr>
              <a:t>BERT fixed</a:t>
            </a:r>
          </a:p>
          <a:p>
            <a:r>
              <a:rPr lang="ja-JP" altLang="en-US" sz="2000" dirty="0">
                <a:solidFill>
                  <a:schemeClr val="tx1">
                    <a:lumMod val="95000"/>
                  </a:schemeClr>
                </a:solidFill>
              </a:rPr>
              <a:t>・最終層のパラメータのみ</a:t>
            </a:r>
            <a:endParaRPr lang="en-US" altLang="ja-JP" sz="2000" dirty="0">
              <a:solidFill>
                <a:schemeClr val="tx1">
                  <a:lumMod val="95000"/>
                </a:schemeClr>
              </a:solidFill>
            </a:endParaRPr>
          </a:p>
          <a:p>
            <a:r>
              <a:rPr lang="ja-JP" altLang="en-US" sz="2000" dirty="0">
                <a:solidFill>
                  <a:schemeClr val="tx1">
                    <a:lumMod val="95000"/>
                  </a:schemeClr>
                </a:solidFill>
              </a:rPr>
              <a:t>　チューニング</a:t>
            </a:r>
            <a:endParaRPr lang="en-US" altLang="ja-JP" sz="2000" dirty="0">
              <a:solidFill>
                <a:schemeClr val="tx1">
                  <a:lumMod val="95000"/>
                </a:schemeClr>
              </a:solidFill>
            </a:endParaRPr>
          </a:p>
          <a:p>
            <a:r>
              <a:rPr lang="en-US" altLang="ja-JP" sz="2000" dirty="0">
                <a:solidFill>
                  <a:schemeClr val="tx1">
                    <a:lumMod val="95000"/>
                  </a:schemeClr>
                </a:solidFill>
              </a:rPr>
              <a:t>	- </a:t>
            </a:r>
            <a:r>
              <a:rPr lang="en-US" altLang="ja-JP" sz="2000" b="1" dirty="0">
                <a:solidFill>
                  <a:schemeClr val="tx1">
                    <a:lumMod val="95000"/>
                  </a:schemeClr>
                </a:solidFill>
              </a:rPr>
              <a:t>BERT last layer</a:t>
            </a:r>
          </a:p>
          <a:p>
            <a:endParaRPr kumimoji="1" lang="ja-JP" altLang="en-US" dirty="0"/>
          </a:p>
        </p:txBody>
      </p:sp>
    </p:spTree>
    <p:extLst>
      <p:ext uri="{BB962C8B-B14F-4D97-AF65-F5344CB8AC3E}">
        <p14:creationId xmlns:p14="http://schemas.microsoft.com/office/powerpoint/2010/main" val="1811408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p:sp>
        <p:nvSpPr>
          <p:cNvPr id="26" name="コンテンツ プレースホルダー 2">
            <a:extLst>
              <a:ext uri="{FF2B5EF4-FFF2-40B4-BE49-F238E27FC236}">
                <a16:creationId xmlns:a16="http://schemas.microsoft.com/office/drawing/2014/main" id="{C26D760F-E333-4659-ACD5-3B028509B812}"/>
              </a:ext>
            </a:extLst>
          </p:cNvPr>
          <p:cNvSpPr>
            <a:spLocks noGrp="1"/>
          </p:cNvSpPr>
          <p:nvPr>
            <p:ph idx="1"/>
          </p:nvPr>
        </p:nvSpPr>
        <p:spPr>
          <a:xfrm>
            <a:off x="856061" y="1715770"/>
            <a:ext cx="4582714" cy="617855"/>
          </a:xfrm>
        </p:spPr>
        <p:txBody>
          <a:bodyPr anchor="t">
            <a:normAutofit/>
          </a:bodyPr>
          <a:lstStyle/>
          <a:p>
            <a:pPr marL="385754" indent="-385754">
              <a:buAutoNum type="arabicPeriod" startAt="2"/>
            </a:pPr>
            <a:r>
              <a:rPr lang="ja-JP" altLang="en-US" sz="2100" dirty="0">
                <a:solidFill>
                  <a:schemeClr val="tx1">
                    <a:lumMod val="95000"/>
                  </a:schemeClr>
                </a:solidFill>
              </a:rPr>
              <a:t>過去のセリフを考慮した感情推定</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400" dirty="0">
              <a:solidFill>
                <a:schemeClr val="tx1">
                  <a:lumMod val="95000"/>
                </a:schemeClr>
              </a:solidFill>
            </a:endParaRPr>
          </a:p>
        </p:txBody>
      </p:sp>
      <p:grpSp>
        <p:nvGrpSpPr>
          <p:cNvPr id="16" name="グループ化 15">
            <a:extLst>
              <a:ext uri="{FF2B5EF4-FFF2-40B4-BE49-F238E27FC236}">
                <a16:creationId xmlns:a16="http://schemas.microsoft.com/office/drawing/2014/main" id="{BBA0766D-AB9F-439B-B539-4212D7B2E977}"/>
              </a:ext>
            </a:extLst>
          </p:cNvPr>
          <p:cNvGrpSpPr/>
          <p:nvPr/>
        </p:nvGrpSpPr>
        <p:grpSpPr>
          <a:xfrm>
            <a:off x="5286230" y="788859"/>
            <a:ext cx="3857770" cy="5227677"/>
            <a:chOff x="5286230" y="788859"/>
            <a:chExt cx="3857770" cy="5227677"/>
          </a:xfrm>
        </p:grpSpPr>
        <p:grpSp>
          <p:nvGrpSpPr>
            <p:cNvPr id="59" name="グループ化 58">
              <a:extLst>
                <a:ext uri="{FF2B5EF4-FFF2-40B4-BE49-F238E27FC236}">
                  <a16:creationId xmlns:a16="http://schemas.microsoft.com/office/drawing/2014/main" id="{3612BA88-CC1C-484D-9EA9-1AFE033180E1}"/>
                </a:ext>
              </a:extLst>
            </p:cNvPr>
            <p:cNvGrpSpPr/>
            <p:nvPr/>
          </p:nvGrpSpPr>
          <p:grpSpPr>
            <a:xfrm>
              <a:off x="5286230" y="788859"/>
              <a:ext cx="3857770" cy="5227677"/>
              <a:chOff x="3003468" y="318633"/>
              <a:chExt cx="3854786" cy="5435677"/>
            </a:xfrm>
          </p:grpSpPr>
          <p:grpSp>
            <p:nvGrpSpPr>
              <p:cNvPr id="60" name="グループ化 59">
                <a:extLst>
                  <a:ext uri="{FF2B5EF4-FFF2-40B4-BE49-F238E27FC236}">
                    <a16:creationId xmlns:a16="http://schemas.microsoft.com/office/drawing/2014/main" id="{BE0BBA57-20D3-45EC-A4BB-1481D6F11C35}"/>
                  </a:ext>
                </a:extLst>
              </p:cNvPr>
              <p:cNvGrpSpPr/>
              <p:nvPr/>
            </p:nvGrpSpPr>
            <p:grpSpPr>
              <a:xfrm>
                <a:off x="3012892" y="815948"/>
                <a:ext cx="3845362" cy="4938362"/>
                <a:chOff x="3092769" y="1057175"/>
                <a:chExt cx="5435320" cy="5006223"/>
              </a:xfrm>
            </p:grpSpPr>
            <p:sp>
              <p:nvSpPr>
                <p:cNvPr id="63" name="正方形/長方形 62">
                  <a:extLst>
                    <a:ext uri="{FF2B5EF4-FFF2-40B4-BE49-F238E27FC236}">
                      <a16:creationId xmlns:a16="http://schemas.microsoft.com/office/drawing/2014/main" id="{40D47BCB-DB61-49F9-865E-F9EEB85A8776}"/>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4" name="四角形: 角を丸くする 63">
                  <a:extLst>
                    <a:ext uri="{FF2B5EF4-FFF2-40B4-BE49-F238E27FC236}">
                      <a16:creationId xmlns:a16="http://schemas.microsoft.com/office/drawing/2014/main" id="{8BC4358B-2B55-4B96-956B-A7E42B029313}"/>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5" name="正方形/長方形 64">
                  <a:extLst>
                    <a:ext uri="{FF2B5EF4-FFF2-40B4-BE49-F238E27FC236}">
                      <a16:creationId xmlns:a16="http://schemas.microsoft.com/office/drawing/2014/main" id="{765C01EE-C38F-4ACB-9D7C-52663DFEF730}"/>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6" name="正方形/長方形 65">
                  <a:extLst>
                    <a:ext uri="{FF2B5EF4-FFF2-40B4-BE49-F238E27FC236}">
                      <a16:creationId xmlns:a16="http://schemas.microsoft.com/office/drawing/2014/main" id="{F859C162-3451-44A6-AD5C-A533EEC60CCC}"/>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7" name="正方形/長方形 66">
                  <a:extLst>
                    <a:ext uri="{FF2B5EF4-FFF2-40B4-BE49-F238E27FC236}">
                      <a16:creationId xmlns:a16="http://schemas.microsoft.com/office/drawing/2014/main" id="{C0C370F7-7F99-4A12-9569-055DA5D87F6A}"/>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mc:Choice xmlns:a14="http://schemas.microsoft.com/office/drawing/2010/main" Requires="a14">
                <p:sp>
                  <p:nvSpPr>
                    <p:cNvPr id="68" name="四角形: 角を丸くする 67">
                      <a:extLst>
                        <a:ext uri="{FF2B5EF4-FFF2-40B4-BE49-F238E27FC236}">
                          <a16:creationId xmlns:a16="http://schemas.microsoft.com/office/drawing/2014/main" id="{7B44A68E-B7D1-4A4A-8CCE-58EDB662091A}"/>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p:sp>
                  <p:nvSpPr>
                    <p:cNvPr id="68" name="四角形: 角を丸くする 67">
                      <a:extLst>
                        <a:ext uri="{FF2B5EF4-FFF2-40B4-BE49-F238E27FC236}">
                          <a16:creationId xmlns:a16="http://schemas.microsoft.com/office/drawing/2014/main" id="{7B44A68E-B7D1-4A4A-8CCE-58EDB662091A}"/>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9" name="四角形: 角を丸くする 68">
                      <a:extLst>
                        <a:ext uri="{FF2B5EF4-FFF2-40B4-BE49-F238E27FC236}">
                          <a16:creationId xmlns:a16="http://schemas.microsoft.com/office/drawing/2014/main" id="{196D6FE4-6E8B-46F1-B923-F78F08132FA3}"/>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p:sp>
                  <p:nvSpPr>
                    <p:cNvPr id="69" name="四角形: 角を丸くする 68">
                      <a:extLst>
                        <a:ext uri="{FF2B5EF4-FFF2-40B4-BE49-F238E27FC236}">
                          <a16:creationId xmlns:a16="http://schemas.microsoft.com/office/drawing/2014/main" id="{196D6FE4-6E8B-46F1-B923-F78F08132FA3}"/>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0" name="四角形: 角を丸くする 69">
                      <a:extLst>
                        <a:ext uri="{FF2B5EF4-FFF2-40B4-BE49-F238E27FC236}">
                          <a16:creationId xmlns:a16="http://schemas.microsoft.com/office/drawing/2014/main" id="{791745B4-5429-439B-BB54-002FBA318B7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p:sp>
                  <p:nvSpPr>
                    <p:cNvPr id="70" name="四角形: 角を丸くする 69">
                      <a:extLst>
                        <a:ext uri="{FF2B5EF4-FFF2-40B4-BE49-F238E27FC236}">
                          <a16:creationId xmlns:a16="http://schemas.microsoft.com/office/drawing/2014/main" id="{791745B4-5429-439B-BB54-002FBA318B72}"/>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71" name="正方形/長方形 70">
                  <a:extLst>
                    <a:ext uri="{FF2B5EF4-FFF2-40B4-BE49-F238E27FC236}">
                      <a16:creationId xmlns:a16="http://schemas.microsoft.com/office/drawing/2014/main" id="{03065A26-B1F3-4EF1-B3D6-80306C8B79E5}"/>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2" name="正方形/長方形 71">
                  <a:extLst>
                    <a:ext uri="{FF2B5EF4-FFF2-40B4-BE49-F238E27FC236}">
                      <a16:creationId xmlns:a16="http://schemas.microsoft.com/office/drawing/2014/main" id="{D424F8AF-B920-4D25-8B0E-22668E18B5DF}"/>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3" name="正方形/長方形 72">
                  <a:extLst>
                    <a:ext uri="{FF2B5EF4-FFF2-40B4-BE49-F238E27FC236}">
                      <a16:creationId xmlns:a16="http://schemas.microsoft.com/office/drawing/2014/main" id="{78742F92-83C6-4821-9140-FBB642E4E487}"/>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4" name="楕円 73">
                  <a:extLst>
                    <a:ext uri="{FF2B5EF4-FFF2-40B4-BE49-F238E27FC236}">
                      <a16:creationId xmlns:a16="http://schemas.microsoft.com/office/drawing/2014/main" id="{EE23EB09-B48E-4712-97BB-CB39948F29C0}"/>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75" name="直線矢印コネクタ 74">
                  <a:extLst>
                    <a:ext uri="{FF2B5EF4-FFF2-40B4-BE49-F238E27FC236}">
                      <a16:creationId xmlns:a16="http://schemas.microsoft.com/office/drawing/2014/main" id="{E3A5357A-97B2-40E3-9D4E-8C96B30663A4}"/>
                    </a:ext>
                  </a:extLst>
                </p:cNvPr>
                <p:cNvCxnSpPr>
                  <a:cxnSpLocks/>
                  <a:endCxn id="6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6" name="直線矢印コネクタ 75">
                  <a:extLst>
                    <a:ext uri="{FF2B5EF4-FFF2-40B4-BE49-F238E27FC236}">
                      <a16:creationId xmlns:a16="http://schemas.microsoft.com/office/drawing/2014/main" id="{075A06F9-D465-40B6-89AE-B192A1ABCF4C}"/>
                    </a:ext>
                  </a:extLst>
                </p:cNvPr>
                <p:cNvCxnSpPr>
                  <a:cxnSpLocks/>
                  <a:stCxn id="64" idx="0"/>
                  <a:endCxn id="6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7" name="直線矢印コネクタ 76">
                  <a:extLst>
                    <a:ext uri="{FF2B5EF4-FFF2-40B4-BE49-F238E27FC236}">
                      <a16:creationId xmlns:a16="http://schemas.microsoft.com/office/drawing/2014/main" id="{EBA11F46-9FB1-45B6-A3EA-90BB6CA64913}"/>
                    </a:ext>
                  </a:extLst>
                </p:cNvPr>
                <p:cNvCxnSpPr>
                  <a:cxnSpLocks/>
                  <a:endCxn id="6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8" name="直線矢印コネクタ 77">
                  <a:extLst>
                    <a:ext uri="{FF2B5EF4-FFF2-40B4-BE49-F238E27FC236}">
                      <a16:creationId xmlns:a16="http://schemas.microsoft.com/office/drawing/2014/main" id="{8B9F1421-B2F1-4329-BC00-EA852E1874BC}"/>
                    </a:ext>
                  </a:extLst>
                </p:cNvPr>
                <p:cNvCxnSpPr>
                  <a:cxnSpLocks/>
                  <a:stCxn id="7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9" name="直線矢印コネクタ 78">
                  <a:extLst>
                    <a:ext uri="{FF2B5EF4-FFF2-40B4-BE49-F238E27FC236}">
                      <a16:creationId xmlns:a16="http://schemas.microsoft.com/office/drawing/2014/main" id="{C791801E-D228-451D-83A8-833611AFEE6D}"/>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0" name="直線矢印コネクタ 79">
                  <a:extLst>
                    <a:ext uri="{FF2B5EF4-FFF2-40B4-BE49-F238E27FC236}">
                      <a16:creationId xmlns:a16="http://schemas.microsoft.com/office/drawing/2014/main" id="{F76F6A90-9684-44FB-8E8F-BC973DED343C}"/>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1" name="直線矢印コネクタ 80">
                  <a:extLst>
                    <a:ext uri="{FF2B5EF4-FFF2-40B4-BE49-F238E27FC236}">
                      <a16:creationId xmlns:a16="http://schemas.microsoft.com/office/drawing/2014/main" id="{1DE8C837-F9CB-4EA9-9C08-174B06C853DE}"/>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2" name="直線矢印コネクタ 81">
                  <a:extLst>
                    <a:ext uri="{FF2B5EF4-FFF2-40B4-BE49-F238E27FC236}">
                      <a16:creationId xmlns:a16="http://schemas.microsoft.com/office/drawing/2014/main" id="{0B115387-81A3-4EE7-88E8-44B194383346}"/>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3" name="直線矢印コネクタ 82">
                  <a:extLst>
                    <a:ext uri="{FF2B5EF4-FFF2-40B4-BE49-F238E27FC236}">
                      <a16:creationId xmlns:a16="http://schemas.microsoft.com/office/drawing/2014/main" id="{37605BED-6BC4-4045-BD7F-477E0E7DA41C}"/>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4" name="直線矢印コネクタ 83">
                  <a:extLst>
                    <a:ext uri="{FF2B5EF4-FFF2-40B4-BE49-F238E27FC236}">
                      <a16:creationId xmlns:a16="http://schemas.microsoft.com/office/drawing/2014/main" id="{B3D1F953-C341-4B68-B7A0-F88C26259923}"/>
                    </a:ext>
                  </a:extLst>
                </p:cNvPr>
                <p:cNvCxnSpPr>
                  <a:cxnSpLocks/>
                  <a:stCxn id="67" idx="0"/>
                  <a:endCxn id="7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5" name="直線矢印コネクタ 84">
                  <a:extLst>
                    <a:ext uri="{FF2B5EF4-FFF2-40B4-BE49-F238E27FC236}">
                      <a16:creationId xmlns:a16="http://schemas.microsoft.com/office/drawing/2014/main" id="{157109EB-6E8B-4B53-9C84-7A2DCBA9E993}"/>
                    </a:ext>
                  </a:extLst>
                </p:cNvPr>
                <p:cNvCxnSpPr>
                  <a:cxnSpLocks/>
                  <a:stCxn id="65" idx="0"/>
                  <a:endCxn id="7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6" name="直線矢印コネクタ 85">
                  <a:extLst>
                    <a:ext uri="{FF2B5EF4-FFF2-40B4-BE49-F238E27FC236}">
                      <a16:creationId xmlns:a16="http://schemas.microsoft.com/office/drawing/2014/main" id="{3ACDD735-E2B9-4A3E-AA58-37A81356E773}"/>
                    </a:ext>
                  </a:extLst>
                </p:cNvPr>
                <p:cNvCxnSpPr>
                  <a:cxnSpLocks/>
                  <a:stCxn id="66" idx="0"/>
                  <a:endCxn id="7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7" name="直線矢印コネクタ 86">
                  <a:extLst>
                    <a:ext uri="{FF2B5EF4-FFF2-40B4-BE49-F238E27FC236}">
                      <a16:creationId xmlns:a16="http://schemas.microsoft.com/office/drawing/2014/main" id="{80C743B0-4F9E-44C2-96E2-1F85087DE1B6}"/>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8" name="直線矢印コネクタ 87">
                  <a:extLst>
                    <a:ext uri="{FF2B5EF4-FFF2-40B4-BE49-F238E27FC236}">
                      <a16:creationId xmlns:a16="http://schemas.microsoft.com/office/drawing/2014/main" id="{69726A59-751F-4D7F-B836-A2ADDD4FF25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9" name="直線矢印コネクタ 88">
                  <a:extLst>
                    <a:ext uri="{FF2B5EF4-FFF2-40B4-BE49-F238E27FC236}">
                      <a16:creationId xmlns:a16="http://schemas.microsoft.com/office/drawing/2014/main" id="{9105E310-EEB7-439B-9477-3BE511AA222D}"/>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91" name="テキスト ボックス 90">
                  <a:extLst>
                    <a:ext uri="{FF2B5EF4-FFF2-40B4-BE49-F238E27FC236}">
                      <a16:creationId xmlns:a16="http://schemas.microsoft.com/office/drawing/2014/main" id="{CD14D754-D1BE-42FE-86FB-6FD5DA866DD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61" name="直線矢印コネクタ 60">
                <a:extLst>
                  <a:ext uri="{FF2B5EF4-FFF2-40B4-BE49-F238E27FC236}">
                    <a16:creationId xmlns:a16="http://schemas.microsoft.com/office/drawing/2014/main" id="{8BEE5CFF-60B6-4027-AD33-3C3B91797868}"/>
                  </a:ext>
                </a:extLst>
              </p:cNvPr>
              <p:cNvCxnSpPr>
                <a:cxnSpLocks/>
                <a:stCxn id="7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62" name="テキスト ボックス 61">
                <a:extLst>
                  <a:ext uri="{FF2B5EF4-FFF2-40B4-BE49-F238E27FC236}">
                    <a16:creationId xmlns:a16="http://schemas.microsoft.com/office/drawing/2014/main" id="{821BAF16-DB80-4BF0-9CB7-AE7A24931BE3}"/>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93" name="正方形/長方形 92">
              <a:extLst>
                <a:ext uri="{FF2B5EF4-FFF2-40B4-BE49-F238E27FC236}">
                  <a16:creationId xmlns:a16="http://schemas.microsoft.com/office/drawing/2014/main" id="{9BDB1B67-0ED5-405C-8248-E2A2EDCE20A3}"/>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4" name="テキスト ボックス 93">
              <a:extLst>
                <a:ext uri="{FF2B5EF4-FFF2-40B4-BE49-F238E27FC236}">
                  <a16:creationId xmlns:a16="http://schemas.microsoft.com/office/drawing/2014/main" id="{271E834D-C1CF-46C2-9C7E-474FEB1C1A86}"/>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95" name="コンテンツ プレースホルダー 2">
            <a:extLst>
              <a:ext uri="{FF2B5EF4-FFF2-40B4-BE49-F238E27FC236}">
                <a16:creationId xmlns:a16="http://schemas.microsoft.com/office/drawing/2014/main" id="{C61516C4-5FA7-4BF5-836B-557DF432D653}"/>
              </a:ext>
            </a:extLst>
          </p:cNvPr>
          <p:cNvSpPr txBox="1">
            <a:spLocks/>
          </p:cNvSpPr>
          <p:nvPr/>
        </p:nvSpPr>
        <p:spPr>
          <a:xfrm>
            <a:off x="850437" y="2352398"/>
            <a:ext cx="4582714" cy="61785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en-US" altLang="ja-JP" sz="2100" dirty="0">
              <a:solidFill>
                <a:schemeClr val="tx1">
                  <a:lumMod val="95000"/>
                </a:schemeClr>
              </a:solidFill>
            </a:endParaRPr>
          </a:p>
          <a:p>
            <a:pPr marL="0" indent="0">
              <a:buFont typeface="Arial"/>
              <a:buNone/>
            </a:pPr>
            <a:endParaRPr lang="en-US" altLang="ja-JP" sz="2100" dirty="0">
              <a:solidFill>
                <a:schemeClr val="tx1">
                  <a:lumMod val="95000"/>
                </a:schemeClr>
              </a:solidFill>
            </a:endParaRPr>
          </a:p>
          <a:p>
            <a:pPr marL="0" indent="0">
              <a:buFont typeface="Arial"/>
              <a:buNone/>
            </a:pPr>
            <a:endParaRPr lang="en-US" altLang="ja-JP" sz="2100" dirty="0">
              <a:solidFill>
                <a:schemeClr val="tx1">
                  <a:lumMod val="95000"/>
                </a:schemeClr>
              </a:solidFill>
            </a:endParaRPr>
          </a:p>
          <a:p>
            <a:pPr marL="0" indent="0">
              <a:buFont typeface="Arial"/>
              <a:buNone/>
            </a:pPr>
            <a:endParaRPr lang="en-US" altLang="ja-JP" sz="2400" dirty="0">
              <a:solidFill>
                <a:schemeClr val="tx1">
                  <a:lumMod val="95000"/>
                </a:schemeClr>
              </a:solidFill>
            </a:endParaRPr>
          </a:p>
        </p:txBody>
      </p:sp>
      <mc:AlternateContent xmlns:mc="http://schemas.openxmlformats.org/markup-compatibility/2006">
        <mc:Choice xmlns:a14="http://schemas.microsoft.com/office/drawing/2010/main" Requires="a14">
          <p:sp>
            <p:nvSpPr>
              <p:cNvPr id="96" name="テキスト ボックス 95">
                <a:extLst>
                  <a:ext uri="{FF2B5EF4-FFF2-40B4-BE49-F238E27FC236}">
                    <a16:creationId xmlns:a16="http://schemas.microsoft.com/office/drawing/2014/main" id="{1B574EED-FD34-421F-886E-E95F40DE96D9}"/>
                  </a:ext>
                </a:extLst>
              </p:cNvPr>
              <p:cNvSpPr txBox="1"/>
              <p:nvPr/>
            </p:nvSpPr>
            <p:spPr>
              <a:xfrm>
                <a:off x="850437" y="2603015"/>
                <a:ext cx="4582714" cy="3724096"/>
              </a:xfrm>
              <a:prstGeom prst="rect">
                <a:avLst/>
              </a:prstGeom>
              <a:noFill/>
            </p:spPr>
            <p:txBody>
              <a:bodyPr wrap="square" rtlCol="0">
                <a:spAutoFit/>
              </a:bodyPr>
              <a:lstStyle/>
              <a:p>
                <a:r>
                  <a:rPr lang="en-US" altLang="ja-JP" sz="2000" dirty="0">
                    <a:solidFill>
                      <a:schemeClr val="tx1">
                        <a:lumMod val="95000"/>
                      </a:schemeClr>
                    </a:solidFill>
                  </a:rPr>
                  <a:t>=&gt; </a:t>
                </a:r>
                <a:r>
                  <a:rPr lang="ja-JP" altLang="en-US" sz="2000" dirty="0">
                    <a:solidFill>
                      <a:schemeClr val="tx1">
                        <a:lumMod val="95000"/>
                      </a:schemeClr>
                    </a:solidFill>
                  </a:rPr>
                  <a:t>連続したセリフ </a:t>
                </a:r>
                <a:r>
                  <a:rPr lang="en-US" altLang="ja-JP" sz="2000" b="1" dirty="0">
                    <a:solidFill>
                      <a:schemeClr val="tx1">
                        <a:lumMod val="95000"/>
                      </a:schemeClr>
                    </a:solidFill>
                  </a:rPr>
                  <a:t>n</a:t>
                </a:r>
                <a:r>
                  <a:rPr lang="en-US" altLang="ja-JP" sz="2000" dirty="0">
                    <a:solidFill>
                      <a:schemeClr val="tx1">
                        <a:lumMod val="95000"/>
                      </a:schemeClr>
                    </a:solidFill>
                  </a:rPr>
                  <a:t> </a:t>
                </a:r>
                <a:r>
                  <a:rPr lang="ja-JP" altLang="en-US" sz="2000" dirty="0">
                    <a:solidFill>
                      <a:schemeClr val="tx1">
                        <a:lumMod val="95000"/>
                      </a:schemeClr>
                    </a:solidFill>
                  </a:rPr>
                  <a:t>文を順に入力</a:t>
                </a:r>
                <a:endParaRPr lang="en-US" altLang="ja-JP" sz="2000" dirty="0">
                  <a:solidFill>
                    <a:schemeClr val="tx1">
                      <a:lumMod val="95000"/>
                    </a:schemeClr>
                  </a:solidFill>
                </a:endParaRPr>
              </a:p>
              <a:p>
                <a:r>
                  <a:rPr lang="ja-JP" altLang="en-US" sz="2000" dirty="0">
                    <a:solidFill>
                      <a:schemeClr val="tx1">
                        <a:lumMod val="95000"/>
                      </a:schemeClr>
                    </a:solidFill>
                  </a:rPr>
                  <a:t>     </a:t>
                </a:r>
                <a:r>
                  <a:rPr lang="en-US" altLang="ja-JP" sz="2000" dirty="0">
                    <a:solidFill>
                      <a:schemeClr val="tx1">
                        <a:lumMod val="95000"/>
                      </a:schemeClr>
                    </a:solidFill>
                  </a:rPr>
                  <a:t>(</a:t>
                </a:r>
                <a14:m>
                  <m:oMath xmlns:m="http://schemas.openxmlformats.org/officeDocument/2006/math">
                    <m:r>
                      <a:rPr lang="en-US" altLang="ja-JP" sz="2000" i="1" dirty="0">
                        <a:solidFill>
                          <a:schemeClr val="tx1">
                            <a:lumMod val="95000"/>
                          </a:schemeClr>
                        </a:solidFill>
                        <a:latin typeface="Cambria Math" panose="02040503050406030204" pitchFamily="18" charset="0"/>
                      </a:rPr>
                      <m:t>2</m:t>
                    </m:r>
                    <m:r>
                      <a:rPr lang="en-US" altLang="ja-JP" sz="2000" i="1">
                        <a:solidFill>
                          <a:schemeClr val="tx1">
                            <a:lumMod val="95000"/>
                          </a:schemeClr>
                        </a:solidFill>
                        <a:latin typeface="Cambria Math" panose="02040503050406030204" pitchFamily="18" charset="0"/>
                        <a:ea typeface="Cambria Math" panose="02040503050406030204" pitchFamily="18" charset="0"/>
                      </a:rPr>
                      <m:t>≤</m:t>
                    </m:r>
                    <m:r>
                      <m:rPr>
                        <m:nor/>
                      </m:rPr>
                      <a:rPr lang="en-US" altLang="ja-JP" sz="2000" b="1" dirty="0">
                        <a:solidFill>
                          <a:schemeClr val="tx1">
                            <a:lumMod val="95000"/>
                          </a:schemeClr>
                        </a:solidFill>
                      </a:rPr>
                      <m:t>n</m:t>
                    </m:r>
                    <m:r>
                      <a:rPr lang="en-US" altLang="ja-JP" sz="2000" i="1">
                        <a:solidFill>
                          <a:schemeClr val="tx1">
                            <a:lumMod val="95000"/>
                          </a:schemeClr>
                        </a:solidFill>
                        <a:latin typeface="Cambria Math" panose="02040503050406030204" pitchFamily="18" charset="0"/>
                        <a:ea typeface="Cambria Math" panose="02040503050406030204" pitchFamily="18" charset="0"/>
                      </a:rPr>
                      <m:t>≤6</m:t>
                    </m:r>
                  </m:oMath>
                </a14:m>
                <a:r>
                  <a:rPr lang="en-US" altLang="ja-JP" sz="2000" dirty="0">
                    <a:solidFill>
                      <a:schemeClr val="tx1">
                        <a:lumMod val="95000"/>
                      </a:schemeClr>
                    </a:solidFill>
                  </a:rPr>
                  <a:t>)</a:t>
                </a:r>
              </a:p>
              <a:p>
                <a:r>
                  <a:rPr lang="en-US" altLang="ja-JP" sz="2000" dirty="0">
                    <a:solidFill>
                      <a:schemeClr val="tx1">
                        <a:lumMod val="95000"/>
                      </a:schemeClr>
                    </a:solidFill>
                  </a:rPr>
                  <a:t>=&gt; </a:t>
                </a:r>
                <a:r>
                  <a:rPr lang="ja-JP" altLang="en-US" sz="2000" dirty="0">
                    <a:solidFill>
                      <a:schemeClr val="tx1">
                        <a:lumMod val="95000"/>
                      </a:schemeClr>
                    </a:solidFill>
                  </a:rPr>
                  <a:t>末尾入力に対応する </a:t>
                </a:r>
                <a:endParaRPr lang="en-US" altLang="ja-JP" sz="2000" dirty="0">
                  <a:solidFill>
                    <a:schemeClr val="tx1">
                      <a:lumMod val="95000"/>
                    </a:schemeClr>
                  </a:solidFill>
                </a:endParaRPr>
              </a:p>
              <a:p>
                <a:r>
                  <a:rPr lang="en-US" altLang="ja-JP" sz="2000" dirty="0">
                    <a:solidFill>
                      <a:schemeClr val="tx1">
                        <a:lumMod val="95000"/>
                      </a:schemeClr>
                    </a:solidFill>
                  </a:rPr>
                  <a:t>     1 </a:t>
                </a:r>
                <a:r>
                  <a:rPr lang="ja-JP" altLang="en-US" sz="2000" dirty="0" err="1">
                    <a:solidFill>
                      <a:schemeClr val="tx1">
                        <a:lumMod val="95000"/>
                      </a:schemeClr>
                    </a:solidFill>
                  </a:rPr>
                  <a:t>つの</a:t>
                </a:r>
                <a:r>
                  <a:rPr lang="ja-JP" altLang="en-US" sz="2000" dirty="0">
                    <a:solidFill>
                      <a:schemeClr val="tx1">
                        <a:lumMod val="95000"/>
                      </a:schemeClr>
                    </a:solidFill>
                  </a:rPr>
                  <a:t>感情ラベルを出力</a:t>
                </a:r>
                <a:endParaRPr lang="en-US" altLang="ja-JP" sz="2000" dirty="0">
                  <a:solidFill>
                    <a:schemeClr val="tx1">
                      <a:lumMod val="95000"/>
                    </a:schemeClr>
                  </a:solidFill>
                </a:endParaRPr>
              </a:p>
              <a:p>
                <a:endParaRPr lang="en-US" altLang="ja-JP" sz="2000" dirty="0">
                  <a:solidFill>
                    <a:schemeClr val="tx1">
                      <a:lumMod val="95000"/>
                    </a:schemeClr>
                  </a:solidFill>
                </a:endParaRPr>
              </a:p>
              <a:p>
                <a:r>
                  <a:rPr lang="ja-JP" altLang="en-US" sz="2000" dirty="0">
                    <a:solidFill>
                      <a:schemeClr val="tx1">
                        <a:lumMod val="95000"/>
                      </a:schemeClr>
                    </a:solidFill>
                  </a:rPr>
                  <a:t>・識別器は </a:t>
                </a:r>
                <a:r>
                  <a:rPr lang="en-US" altLang="ja-JP" sz="2000" dirty="0">
                    <a:solidFill>
                      <a:schemeClr val="tx1">
                        <a:lumMod val="95000"/>
                      </a:schemeClr>
                    </a:solidFill>
                  </a:rPr>
                  <a:t>Bi LSTM </a:t>
                </a:r>
                <a:r>
                  <a:rPr lang="ja-JP" altLang="en-US" sz="2000" dirty="0">
                    <a:solidFill>
                      <a:schemeClr val="tx1">
                        <a:lumMod val="95000"/>
                      </a:schemeClr>
                    </a:solidFill>
                  </a:rPr>
                  <a:t>ベースの</a:t>
                </a:r>
                <a:endParaRPr lang="en-US" altLang="ja-JP" sz="2000" dirty="0">
                  <a:solidFill>
                    <a:schemeClr val="tx1">
                      <a:lumMod val="95000"/>
                    </a:schemeClr>
                  </a:solidFill>
                </a:endParaRPr>
              </a:p>
              <a:p>
                <a:r>
                  <a:rPr lang="en-US" altLang="ja-JP" sz="2000" dirty="0">
                    <a:solidFill>
                      <a:schemeClr val="tx1">
                        <a:lumMod val="95000"/>
                      </a:schemeClr>
                    </a:solidFill>
                  </a:rPr>
                  <a:t>    Self-Attention</a:t>
                </a:r>
              </a:p>
              <a:p>
                <a:endParaRPr lang="en-US" altLang="ja-JP" sz="2000" dirty="0">
                  <a:solidFill>
                    <a:schemeClr val="tx1">
                      <a:lumMod val="95000"/>
                    </a:schemeClr>
                  </a:solidFill>
                </a:endParaRPr>
              </a:p>
              <a:p>
                <a:r>
                  <a:rPr lang="ja-JP" altLang="en-US" sz="2000" dirty="0">
                    <a:solidFill>
                      <a:schemeClr val="tx1">
                        <a:lumMod val="95000"/>
                      </a:schemeClr>
                    </a:solidFill>
                  </a:rPr>
                  <a:t>・</a:t>
                </a:r>
                <a:r>
                  <a:rPr lang="en-US" altLang="ja-JP" sz="2000" dirty="0">
                    <a:solidFill>
                      <a:schemeClr val="tx1">
                        <a:lumMod val="95000"/>
                      </a:schemeClr>
                    </a:solidFill>
                  </a:rPr>
                  <a:t>BERT </a:t>
                </a:r>
                <a:r>
                  <a:rPr lang="ja-JP" altLang="en-US" sz="2000" dirty="0">
                    <a:solidFill>
                      <a:schemeClr val="tx1">
                        <a:lumMod val="95000"/>
                      </a:schemeClr>
                    </a:solidFill>
                  </a:rPr>
                  <a:t>は最終層のパラメータのみを</a:t>
                </a:r>
                <a:endParaRPr lang="en-US" altLang="ja-JP" sz="2000" dirty="0">
                  <a:solidFill>
                    <a:schemeClr val="tx1">
                      <a:lumMod val="95000"/>
                    </a:schemeClr>
                  </a:solidFill>
                </a:endParaRPr>
              </a:p>
              <a:p>
                <a:r>
                  <a:rPr lang="ja-JP" altLang="en-US" sz="2000" dirty="0">
                    <a:solidFill>
                      <a:schemeClr val="tx1">
                        <a:lumMod val="95000"/>
                      </a:schemeClr>
                    </a:solidFill>
                  </a:rPr>
                  <a:t>   チューニング</a:t>
                </a:r>
                <a:endParaRPr lang="en-US" altLang="ja-JP" sz="2000" b="1" dirty="0">
                  <a:solidFill>
                    <a:schemeClr val="tx1">
                      <a:lumMod val="95000"/>
                    </a:schemeClr>
                  </a:solidFill>
                </a:endParaRPr>
              </a:p>
              <a:p>
                <a:endParaRPr lang="en-US" altLang="ja-JP" dirty="0">
                  <a:solidFill>
                    <a:schemeClr val="tx1">
                      <a:lumMod val="95000"/>
                    </a:schemeClr>
                  </a:solidFill>
                </a:endParaRPr>
              </a:p>
              <a:p>
                <a:endParaRPr kumimoji="1" lang="ja-JP" altLang="en-US" dirty="0"/>
              </a:p>
            </p:txBody>
          </p:sp>
        </mc:Choice>
        <mc:Fallback>
          <p:sp>
            <p:nvSpPr>
              <p:cNvPr id="96" name="テキスト ボックス 95">
                <a:extLst>
                  <a:ext uri="{FF2B5EF4-FFF2-40B4-BE49-F238E27FC236}">
                    <a16:creationId xmlns:a16="http://schemas.microsoft.com/office/drawing/2014/main" id="{1B574EED-FD34-421F-886E-E95F40DE96D9}"/>
                  </a:ext>
                </a:extLst>
              </p:cNvPr>
              <p:cNvSpPr txBox="1">
                <a:spLocks noRot="1" noChangeAspect="1" noMove="1" noResize="1" noEditPoints="1" noAdjustHandles="1" noChangeArrowheads="1" noChangeShapeType="1" noTextEdit="1"/>
              </p:cNvSpPr>
              <p:nvPr/>
            </p:nvSpPr>
            <p:spPr>
              <a:xfrm>
                <a:off x="850437" y="2603015"/>
                <a:ext cx="4582714" cy="3724096"/>
              </a:xfrm>
              <a:prstGeom prst="rect">
                <a:avLst/>
              </a:prstGeom>
              <a:blipFill>
                <a:blip r:embed="rId6"/>
                <a:stretch>
                  <a:fillRect l="-1465" t="-11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6460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endParaRPr kumimoji="1" lang="ja-JP" altLang="en-US" sz="24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53593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04380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昨日遅くまで</a:t>
                </a:r>
                <a:endParaRPr kumimoji="1" lang="en-US" altLang="ja-JP" sz="1600" b="1" dirty="0"/>
              </a:p>
              <a:p>
                <a:pPr algn="ctr"/>
                <a:r>
                  <a:rPr kumimoji="1" lang="en-US" altLang="ja-JP" sz="1600" b="1" dirty="0"/>
                  <a:t>…</a:t>
                </a:r>
                <a:r>
                  <a:rPr kumimoji="1" lang="ja-JP" altLang="en-US" sz="1600" b="1" dirty="0"/>
                  <a:t> からな</a:t>
                </a:r>
                <a:r>
                  <a:rPr kumimoji="1" lang="en-US" altLang="ja-JP" sz="1600" b="1" dirty="0"/>
                  <a:t>…</a:t>
                </a:r>
                <a:endParaRPr kumimoji="1" lang="ja-JP" altLang="en-US" sz="16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私で何か </a:t>
                </a:r>
                <a:r>
                  <a:rPr kumimoji="1" lang="en-US" altLang="ja-JP" sz="1600" b="1" dirty="0"/>
                  <a:t>…</a:t>
                </a:r>
              </a:p>
              <a:p>
                <a:pPr algn="ctr"/>
                <a:r>
                  <a:rPr kumimoji="1" lang="ja-JP" altLang="en-US" sz="1600" b="1" dirty="0"/>
                  <a:t>言ってね</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6664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sp>
        <p:nvSpPr>
          <p:cNvPr id="18" name="コンテンツ プレースホルダー 2">
            <a:extLst>
              <a:ext uri="{FF2B5EF4-FFF2-40B4-BE49-F238E27FC236}">
                <a16:creationId xmlns:a16="http://schemas.microsoft.com/office/drawing/2014/main" id="{0400D2F3-52BB-49B4-8745-F532B6B9493E}"/>
              </a:ext>
            </a:extLst>
          </p:cNvPr>
          <p:cNvSpPr txBox="1">
            <a:spLocks/>
          </p:cNvSpPr>
          <p:nvPr/>
        </p:nvSpPr>
        <p:spPr>
          <a:xfrm>
            <a:off x="856062" y="1716102"/>
            <a:ext cx="4773213" cy="459579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startAt="3"/>
            </a:pPr>
            <a:r>
              <a:rPr lang="ja-JP" altLang="en-US" sz="2100" dirty="0">
                <a:solidFill>
                  <a:schemeClr val="tx1">
                    <a:lumMod val="95000"/>
                  </a:schemeClr>
                </a:solidFill>
              </a:rPr>
              <a:t>マルチモーダルな感情推定の検討</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r>
              <a:rPr lang="ja-JP" altLang="en-US" sz="2100" dirty="0">
                <a:solidFill>
                  <a:schemeClr val="tx1">
                    <a:lumMod val="95000"/>
                  </a:schemeClr>
                </a:solidFill>
              </a:rPr>
              <a:t>データセットの整備上</a:t>
            </a:r>
            <a:r>
              <a:rPr lang="en-US" altLang="ja-JP" sz="2100" dirty="0">
                <a:solidFill>
                  <a:schemeClr val="tx1">
                    <a:lumMod val="95000"/>
                  </a:schemeClr>
                </a:solidFill>
              </a:rPr>
              <a:t>,</a:t>
            </a:r>
          </a:p>
          <a:p>
            <a:pPr marL="0" indent="0">
              <a:buNone/>
            </a:pPr>
            <a:r>
              <a:rPr lang="ja-JP" altLang="en-US" sz="2100" u="sng" dirty="0">
                <a:solidFill>
                  <a:schemeClr val="tx1">
                    <a:lumMod val="95000"/>
                  </a:schemeClr>
                </a:solidFill>
              </a:rPr>
              <a:t>少年漫画タッチ</a:t>
            </a:r>
            <a:r>
              <a:rPr lang="en-US" altLang="ja-JP" sz="2100" dirty="0">
                <a:solidFill>
                  <a:schemeClr val="tx1">
                    <a:lumMod val="95000"/>
                  </a:schemeClr>
                </a:solidFill>
              </a:rPr>
              <a:t>, </a:t>
            </a:r>
            <a:r>
              <a:rPr lang="ja-JP" altLang="en-US" sz="2100" u="sng" dirty="0">
                <a:solidFill>
                  <a:schemeClr val="tx1">
                    <a:lumMod val="95000"/>
                  </a:schemeClr>
                </a:solidFill>
              </a:rPr>
              <a:t>青年漫画タッチ</a:t>
            </a:r>
            <a:r>
              <a:rPr lang="en-US" altLang="ja-JP" sz="2100" dirty="0">
                <a:solidFill>
                  <a:schemeClr val="tx1">
                    <a:lumMod val="95000"/>
                  </a:schemeClr>
                </a:solidFill>
              </a:rPr>
              <a:t>,</a:t>
            </a:r>
          </a:p>
          <a:p>
            <a:pPr marL="0" indent="0">
              <a:buNone/>
            </a:pPr>
            <a:r>
              <a:rPr lang="ja-JP" altLang="en-US" sz="2100" u="sng" dirty="0">
                <a:solidFill>
                  <a:schemeClr val="tx1">
                    <a:lumMod val="95000"/>
                  </a:schemeClr>
                </a:solidFill>
              </a:rPr>
              <a:t>萌えタッチ</a:t>
            </a:r>
            <a:r>
              <a:rPr lang="ja-JP" altLang="en-US" sz="2100" dirty="0">
                <a:solidFill>
                  <a:schemeClr val="tx1">
                    <a:lumMod val="95000"/>
                  </a:schemeClr>
                </a:solidFill>
              </a:rPr>
              <a:t> のみで実験</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r>
              <a:rPr lang="ja-JP" altLang="en-US" sz="2100" dirty="0">
                <a:solidFill>
                  <a:schemeClr val="tx1">
                    <a:lumMod val="95000"/>
                  </a:schemeClr>
                </a:solidFill>
              </a:rPr>
              <a:t>セリフベクトルと</a:t>
            </a:r>
            <a:endParaRPr lang="en-US" altLang="ja-JP" sz="2100" dirty="0">
              <a:solidFill>
                <a:schemeClr val="tx1">
                  <a:lumMod val="95000"/>
                </a:schemeClr>
              </a:solidFill>
            </a:endParaRPr>
          </a:p>
          <a:p>
            <a:pPr marL="0" indent="0">
              <a:buNone/>
            </a:pPr>
            <a:r>
              <a:rPr lang="ja-JP" altLang="en-US" sz="2100" dirty="0">
                <a:solidFill>
                  <a:schemeClr val="tx1">
                    <a:lumMod val="95000"/>
                  </a:schemeClr>
                </a:solidFill>
              </a:rPr>
              <a:t>コマベクトルを </a:t>
            </a:r>
            <a:r>
              <a:rPr lang="en-US" altLang="ja-JP" sz="2100" cap="none" dirty="0" err="1">
                <a:solidFill>
                  <a:schemeClr val="tx1">
                    <a:lumMod val="95000"/>
                  </a:schemeClr>
                </a:solidFill>
              </a:rPr>
              <a:t>concat</a:t>
            </a:r>
            <a:endParaRPr lang="en-US" altLang="ja-JP" sz="2100" cap="none" dirty="0">
              <a:solidFill>
                <a:schemeClr val="tx1">
                  <a:lumMod val="95000"/>
                </a:schemeClr>
              </a:solidFill>
            </a:endParaRPr>
          </a:p>
          <a:p>
            <a:pPr marL="0" indent="0">
              <a:buNone/>
            </a:pPr>
            <a:r>
              <a:rPr lang="ja-JP" altLang="en-US" sz="2100" dirty="0">
                <a:solidFill>
                  <a:schemeClr val="tx1">
                    <a:lumMod val="95000"/>
                  </a:schemeClr>
                </a:solidFill>
              </a:rPr>
              <a:t>したものを識別器への入力とする</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p:txBody>
      </p:sp>
      <p:sp>
        <p:nvSpPr>
          <p:cNvPr id="21" name="コンテンツ プレースホルダー 2">
            <a:extLst>
              <a:ext uri="{FF2B5EF4-FFF2-40B4-BE49-F238E27FC236}">
                <a16:creationId xmlns:a16="http://schemas.microsoft.com/office/drawing/2014/main" id="{5ED3DB98-1EBB-42D4-8FB5-085A8A536A50}"/>
              </a:ext>
            </a:extLst>
          </p:cNvPr>
          <p:cNvSpPr txBox="1">
            <a:spLocks/>
          </p:cNvSpPr>
          <p:nvPr/>
        </p:nvSpPr>
        <p:spPr>
          <a:xfrm>
            <a:off x="5358400" y="2616784"/>
            <a:ext cx="3571875" cy="324715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altLang="ja-JP" sz="2100" dirty="0">
                <a:solidFill>
                  <a:schemeClr val="tx1">
                    <a:lumMod val="95000"/>
                  </a:schemeClr>
                </a:solidFill>
              </a:rPr>
              <a:t>2 </a:t>
            </a:r>
            <a:r>
              <a:rPr lang="ja-JP" altLang="en-US" sz="2100" dirty="0" err="1">
                <a:solidFill>
                  <a:schemeClr val="tx1">
                    <a:lumMod val="95000"/>
                  </a:schemeClr>
                </a:solidFill>
              </a:rPr>
              <a:t>つの</a:t>
            </a:r>
            <a:r>
              <a:rPr lang="ja-JP" altLang="en-US" sz="2100" dirty="0">
                <a:solidFill>
                  <a:schemeClr val="tx1">
                    <a:lumMod val="95000"/>
                  </a:schemeClr>
                </a:solidFill>
              </a:rPr>
              <a:t>実験設定</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r>
              <a:rPr lang="ja-JP" altLang="en-US" sz="2100" dirty="0">
                <a:solidFill>
                  <a:schemeClr val="tx1">
                    <a:lumMod val="95000"/>
                  </a:schemeClr>
                </a:solidFill>
              </a:rPr>
              <a:t>・</a:t>
            </a:r>
            <a:r>
              <a:rPr lang="en-US" altLang="ja-JP" sz="2100" dirty="0">
                <a:solidFill>
                  <a:schemeClr val="tx1">
                    <a:lumMod val="95000"/>
                  </a:schemeClr>
                </a:solidFill>
              </a:rPr>
              <a:t>BERT </a:t>
            </a:r>
            <a:r>
              <a:rPr lang="ja-JP" altLang="en-US" sz="2100" dirty="0">
                <a:solidFill>
                  <a:schemeClr val="tx1">
                    <a:lumMod val="95000"/>
                  </a:schemeClr>
                </a:solidFill>
              </a:rPr>
              <a:t>の重みをすべて固定</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 </a:t>
            </a:r>
            <a:r>
              <a:rPr lang="en-US" altLang="ja-JP" sz="2100" b="1" dirty="0">
                <a:solidFill>
                  <a:schemeClr val="tx1">
                    <a:lumMod val="95000"/>
                  </a:schemeClr>
                </a:solidFill>
              </a:rPr>
              <a:t>BERT </a:t>
            </a:r>
            <a:r>
              <a:rPr lang="en-US" altLang="ja-JP" sz="2100" b="1" cap="none" dirty="0">
                <a:solidFill>
                  <a:schemeClr val="tx1">
                    <a:lumMod val="95000"/>
                  </a:schemeClr>
                </a:solidFill>
              </a:rPr>
              <a:t>fixed</a:t>
            </a:r>
          </a:p>
          <a:p>
            <a:pPr marL="0" indent="0">
              <a:buNone/>
            </a:pPr>
            <a:r>
              <a:rPr lang="ja-JP" altLang="en-US" sz="2100" dirty="0">
                <a:solidFill>
                  <a:schemeClr val="tx1">
                    <a:lumMod val="95000"/>
                  </a:schemeClr>
                </a:solidFill>
              </a:rPr>
              <a:t>・最終層のパラメータのみ</a:t>
            </a:r>
            <a:endParaRPr lang="en-US" altLang="ja-JP" sz="2100" dirty="0">
              <a:solidFill>
                <a:schemeClr val="tx1">
                  <a:lumMod val="95000"/>
                </a:schemeClr>
              </a:solidFill>
            </a:endParaRPr>
          </a:p>
          <a:p>
            <a:pPr marL="0" indent="0">
              <a:buNone/>
            </a:pPr>
            <a:r>
              <a:rPr lang="ja-JP" altLang="en-US" sz="2100" dirty="0">
                <a:solidFill>
                  <a:schemeClr val="tx1">
                    <a:lumMod val="95000"/>
                  </a:schemeClr>
                </a:solidFill>
              </a:rPr>
              <a:t>　チューニング</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 </a:t>
            </a:r>
            <a:r>
              <a:rPr lang="en-US" altLang="ja-JP" sz="2100" b="1" dirty="0">
                <a:solidFill>
                  <a:schemeClr val="tx1">
                    <a:lumMod val="95000"/>
                  </a:schemeClr>
                </a:solidFill>
              </a:rPr>
              <a:t>BERT </a:t>
            </a:r>
            <a:r>
              <a:rPr lang="en-US" altLang="ja-JP" sz="2100" b="1" cap="none" dirty="0">
                <a:solidFill>
                  <a:schemeClr val="tx1">
                    <a:lumMod val="95000"/>
                  </a:schemeClr>
                </a:solidFill>
              </a:rPr>
              <a:t>last layer</a:t>
            </a: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p:txBody>
      </p:sp>
      <p:cxnSp>
        <p:nvCxnSpPr>
          <p:cNvPr id="11" name="直線コネクタ 10">
            <a:extLst>
              <a:ext uri="{FF2B5EF4-FFF2-40B4-BE49-F238E27FC236}">
                <a16:creationId xmlns:a16="http://schemas.microsoft.com/office/drawing/2014/main" id="{911DD880-8455-4A79-8997-4963D26E3A03}"/>
              </a:ext>
            </a:extLst>
          </p:cNvPr>
          <p:cNvCxnSpPr>
            <a:cxnSpLocks/>
          </p:cNvCxnSpPr>
          <p:nvPr/>
        </p:nvCxnSpPr>
        <p:spPr>
          <a:xfrm>
            <a:off x="5095875" y="2686050"/>
            <a:ext cx="0" cy="33242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890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3</a:t>
            </a: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p:sp>
        <p:nvSpPr>
          <p:cNvPr id="9" name="正方形/長方形 8">
            <a:extLst>
              <a:ext uri="{FF2B5EF4-FFF2-40B4-BE49-F238E27FC236}">
                <a16:creationId xmlns:a16="http://schemas.microsoft.com/office/drawing/2014/main" id="{75B005AB-7549-45D6-9A53-ED400C9F16D6}"/>
              </a:ext>
            </a:extLst>
          </p:cNvPr>
          <p:cNvSpPr/>
          <p:nvPr/>
        </p:nvSpPr>
        <p:spPr>
          <a:xfrm>
            <a:off x="2514512" y="3916347"/>
            <a:ext cx="1452934" cy="7965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10" name="テキスト ボックス 9">
            <a:extLst>
              <a:ext uri="{FF2B5EF4-FFF2-40B4-BE49-F238E27FC236}">
                <a16:creationId xmlns:a16="http://schemas.microsoft.com/office/drawing/2014/main" id="{D949EA0A-6EF3-402F-96C1-26D60AE10FBE}"/>
              </a:ext>
            </a:extLst>
          </p:cNvPr>
          <p:cNvSpPr txBox="1"/>
          <p:nvPr/>
        </p:nvSpPr>
        <p:spPr>
          <a:xfrm>
            <a:off x="1205997" y="4343558"/>
            <a:ext cx="1308515" cy="369332"/>
          </a:xfrm>
          <a:prstGeom prst="rect">
            <a:avLst/>
          </a:prstGeom>
          <a:noFill/>
        </p:spPr>
        <p:txBody>
          <a:bodyPr wrap="square" rtlCol="0">
            <a:spAutoFit/>
          </a:bodyPr>
          <a:lstStyle/>
          <a:p>
            <a:pPr algn="ctr"/>
            <a:r>
              <a:rPr kumimoji="1" lang="en-US" altLang="ja-JP" dirty="0"/>
              <a:t>dim : 768</a:t>
            </a:r>
            <a:endParaRPr kumimoji="1" lang="ja-JP" altLang="en-US" dirty="0"/>
          </a:p>
        </p:txBody>
      </p:sp>
      <p:sp>
        <p:nvSpPr>
          <p:cNvPr id="16" name="矢印: 下 15">
            <a:extLst>
              <a:ext uri="{FF2B5EF4-FFF2-40B4-BE49-F238E27FC236}">
                <a16:creationId xmlns:a16="http://schemas.microsoft.com/office/drawing/2014/main" id="{6AA592B7-0B70-4CDA-B9A9-AA5126FB8E1B}"/>
              </a:ext>
            </a:extLst>
          </p:cNvPr>
          <p:cNvSpPr/>
          <p:nvPr/>
        </p:nvSpPr>
        <p:spPr>
          <a:xfrm rot="10800000">
            <a:off x="4291741" y="219828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0" name="正方形/長方形 19">
            <a:extLst>
              <a:ext uri="{FF2B5EF4-FFF2-40B4-BE49-F238E27FC236}">
                <a16:creationId xmlns:a16="http://schemas.microsoft.com/office/drawing/2014/main" id="{BB7CC1DC-29FE-49DA-8D71-53D7B9B9DE5D}"/>
              </a:ext>
            </a:extLst>
          </p:cNvPr>
          <p:cNvSpPr/>
          <p:nvPr/>
        </p:nvSpPr>
        <p:spPr>
          <a:xfrm>
            <a:off x="5070158" y="3916347"/>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pic>
        <p:nvPicPr>
          <p:cNvPr id="22" name="図 21">
            <a:extLst>
              <a:ext uri="{FF2B5EF4-FFF2-40B4-BE49-F238E27FC236}">
                <a16:creationId xmlns:a16="http://schemas.microsoft.com/office/drawing/2014/main" id="{95DA01BD-1151-4F48-A5B1-42DCB72C7D8D}"/>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4618072" y="4896775"/>
            <a:ext cx="2390116" cy="1658447"/>
          </a:xfrm>
          <a:prstGeom prst="rect">
            <a:avLst/>
          </a:prstGeom>
        </p:spPr>
      </p:pic>
      <p:sp>
        <p:nvSpPr>
          <p:cNvPr id="23" name="テキスト ボックス 22">
            <a:extLst>
              <a:ext uri="{FF2B5EF4-FFF2-40B4-BE49-F238E27FC236}">
                <a16:creationId xmlns:a16="http://schemas.microsoft.com/office/drawing/2014/main" id="{068905DD-C3BE-4561-B1C3-E20BEACAA70F}"/>
              </a:ext>
            </a:extLst>
          </p:cNvPr>
          <p:cNvSpPr txBox="1"/>
          <p:nvPr/>
        </p:nvSpPr>
        <p:spPr>
          <a:xfrm>
            <a:off x="6523092" y="4343558"/>
            <a:ext cx="1308515" cy="369332"/>
          </a:xfrm>
          <a:prstGeom prst="rect">
            <a:avLst/>
          </a:prstGeom>
          <a:noFill/>
        </p:spPr>
        <p:txBody>
          <a:bodyPr wrap="square" rtlCol="0">
            <a:spAutoFit/>
          </a:bodyPr>
          <a:lstStyle/>
          <a:p>
            <a:pPr algn="ctr"/>
            <a:r>
              <a:rPr kumimoji="1" lang="en-US" altLang="ja-JP" dirty="0"/>
              <a:t>dim : 4096</a:t>
            </a:r>
            <a:endParaRPr kumimoji="1" lang="ja-JP" altLang="en-US" dirty="0"/>
          </a:p>
        </p:txBody>
      </p:sp>
      <p:sp>
        <p:nvSpPr>
          <p:cNvPr id="24" name="テキスト ボックス 23">
            <a:extLst>
              <a:ext uri="{FF2B5EF4-FFF2-40B4-BE49-F238E27FC236}">
                <a16:creationId xmlns:a16="http://schemas.microsoft.com/office/drawing/2014/main" id="{A8C8341B-8678-4FCD-9B8C-6592E0B41C2A}"/>
              </a:ext>
            </a:extLst>
          </p:cNvPr>
          <p:cNvSpPr txBox="1"/>
          <p:nvPr/>
        </p:nvSpPr>
        <p:spPr>
          <a:xfrm>
            <a:off x="2163942" y="4896775"/>
            <a:ext cx="1895494" cy="646331"/>
          </a:xfrm>
          <a:prstGeom prst="rect">
            <a:avLst/>
          </a:prstGeom>
          <a:noFill/>
        </p:spPr>
        <p:txBody>
          <a:bodyPr wrap="square" rtlCol="0">
            <a:spAutoFit/>
          </a:bodyPr>
          <a:lstStyle/>
          <a:p>
            <a:pPr algn="ctr"/>
            <a:r>
              <a:rPr kumimoji="1" lang="en-US" altLang="ja-JP" dirty="0"/>
              <a:t>A </a:t>
            </a:r>
            <a:r>
              <a:rPr kumimoji="1" lang="ja-JP" altLang="en-US" dirty="0" err="1"/>
              <a:t>くんって</a:t>
            </a:r>
            <a:endParaRPr kumimoji="1" lang="en-US" altLang="ja-JP" dirty="0"/>
          </a:p>
          <a:p>
            <a:pPr algn="ctr"/>
            <a:r>
              <a:rPr kumimoji="1" lang="ja-JP" altLang="en-US" dirty="0"/>
              <a:t>いつもクールね</a:t>
            </a:r>
          </a:p>
        </p:txBody>
      </p:sp>
      <p:grpSp>
        <p:nvGrpSpPr>
          <p:cNvPr id="4" name="グループ化 3">
            <a:extLst>
              <a:ext uri="{FF2B5EF4-FFF2-40B4-BE49-F238E27FC236}">
                <a16:creationId xmlns:a16="http://schemas.microsoft.com/office/drawing/2014/main" id="{51BC1807-503E-472A-930C-54DADF64A125}"/>
              </a:ext>
            </a:extLst>
          </p:cNvPr>
          <p:cNvGrpSpPr/>
          <p:nvPr/>
        </p:nvGrpSpPr>
        <p:grpSpPr>
          <a:xfrm>
            <a:off x="3423028" y="2680546"/>
            <a:ext cx="2196722" cy="596958"/>
            <a:chOff x="3111689" y="2829174"/>
            <a:chExt cx="2196722" cy="596958"/>
          </a:xfrm>
        </p:grpSpPr>
        <p:sp>
          <p:nvSpPr>
            <p:cNvPr id="25" name="正方形/長方形 24">
              <a:extLst>
                <a:ext uri="{FF2B5EF4-FFF2-40B4-BE49-F238E27FC236}">
                  <a16:creationId xmlns:a16="http://schemas.microsoft.com/office/drawing/2014/main" id="{353199DD-52A5-47D2-B1CA-97C50B842CF0}"/>
                </a:ext>
              </a:extLst>
            </p:cNvPr>
            <p:cNvSpPr/>
            <p:nvPr/>
          </p:nvSpPr>
          <p:spPr>
            <a:xfrm>
              <a:off x="3111689" y="2829175"/>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26" name="正方形/長方形 25">
              <a:extLst>
                <a:ext uri="{FF2B5EF4-FFF2-40B4-BE49-F238E27FC236}">
                  <a16:creationId xmlns:a16="http://schemas.microsoft.com/office/drawing/2014/main" id="{AF17991F-EA23-4678-BCA3-32A4DD161DD7}"/>
                </a:ext>
              </a:extLst>
            </p:cNvPr>
            <p:cNvSpPr/>
            <p:nvPr/>
          </p:nvSpPr>
          <p:spPr>
            <a:xfrm>
              <a:off x="4219575" y="2829174"/>
              <a:ext cx="1088836"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28" name="直線矢印コネクタ 27">
            <a:extLst>
              <a:ext uri="{FF2B5EF4-FFF2-40B4-BE49-F238E27FC236}">
                <a16:creationId xmlns:a16="http://schemas.microsoft.com/office/drawing/2014/main" id="{25CDEA88-6E73-4D7F-B026-1A4E97BCBA6A}"/>
              </a:ext>
            </a:extLst>
          </p:cNvPr>
          <p:cNvCxnSpPr>
            <a:stCxn id="9" idx="0"/>
            <a:endCxn id="25" idx="2"/>
          </p:cNvCxnSpPr>
          <p:nvPr/>
        </p:nvCxnSpPr>
        <p:spPr>
          <a:xfrm flipV="1">
            <a:off x="3240979" y="3277504"/>
            <a:ext cx="726467" cy="638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F7005D2-2274-415D-B716-755AC7F832DF}"/>
              </a:ext>
            </a:extLst>
          </p:cNvPr>
          <p:cNvCxnSpPr>
            <a:stCxn id="20" idx="0"/>
            <a:endCxn id="26" idx="2"/>
          </p:cNvCxnSpPr>
          <p:nvPr/>
        </p:nvCxnSpPr>
        <p:spPr>
          <a:xfrm flipH="1" flipV="1">
            <a:off x="5075332" y="3277503"/>
            <a:ext cx="721293" cy="6388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5F260D4-415A-4EDF-8341-A1D3D4B734DF}"/>
              </a:ext>
            </a:extLst>
          </p:cNvPr>
          <p:cNvSpPr txBox="1"/>
          <p:nvPr/>
        </p:nvSpPr>
        <p:spPr>
          <a:xfrm>
            <a:off x="3864545" y="3353561"/>
            <a:ext cx="1308515" cy="369332"/>
          </a:xfrm>
          <a:prstGeom prst="rect">
            <a:avLst/>
          </a:prstGeom>
          <a:noFill/>
        </p:spPr>
        <p:txBody>
          <a:bodyPr wrap="square" rtlCol="0">
            <a:spAutoFit/>
          </a:bodyPr>
          <a:lstStyle/>
          <a:p>
            <a:pPr algn="ctr"/>
            <a:r>
              <a:rPr kumimoji="1" lang="en-US" altLang="ja-JP" dirty="0"/>
              <a:t>dim : 4864</a:t>
            </a:r>
            <a:endParaRPr kumimoji="1" lang="ja-JP" altLang="en-US" dirty="0"/>
          </a:p>
        </p:txBody>
      </p:sp>
      <p:sp>
        <p:nvSpPr>
          <p:cNvPr id="32" name="楕円 31">
            <a:extLst>
              <a:ext uri="{FF2B5EF4-FFF2-40B4-BE49-F238E27FC236}">
                <a16:creationId xmlns:a16="http://schemas.microsoft.com/office/drawing/2014/main" id="{EFC0D2AD-ABE6-46BD-A86F-A57A0AAB4E53}"/>
              </a:ext>
            </a:extLst>
          </p:cNvPr>
          <p:cNvSpPr/>
          <p:nvPr/>
        </p:nvSpPr>
        <p:spPr>
          <a:xfrm>
            <a:off x="4074418" y="1330502"/>
            <a:ext cx="874891" cy="799166"/>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MLP</a:t>
            </a:r>
            <a:endParaRPr kumimoji="1" lang="ja-JP" altLang="en-US" b="1" dirty="0"/>
          </a:p>
        </p:txBody>
      </p:sp>
      <p:sp>
        <p:nvSpPr>
          <p:cNvPr id="33" name="矢印: 下 32">
            <a:extLst>
              <a:ext uri="{FF2B5EF4-FFF2-40B4-BE49-F238E27FC236}">
                <a16:creationId xmlns:a16="http://schemas.microsoft.com/office/drawing/2014/main" id="{24F9369B-B96A-442A-A6F0-162832005D86}"/>
              </a:ext>
            </a:extLst>
          </p:cNvPr>
          <p:cNvSpPr/>
          <p:nvPr/>
        </p:nvSpPr>
        <p:spPr>
          <a:xfrm rot="10800000">
            <a:off x="4291740" y="87054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テキスト ボックス 33">
            <a:extLst>
              <a:ext uri="{FF2B5EF4-FFF2-40B4-BE49-F238E27FC236}">
                <a16:creationId xmlns:a16="http://schemas.microsoft.com/office/drawing/2014/main" id="{397ECB28-BF77-43A9-A665-7C045D5144A5}"/>
              </a:ext>
            </a:extLst>
          </p:cNvPr>
          <p:cNvSpPr txBox="1"/>
          <p:nvPr/>
        </p:nvSpPr>
        <p:spPr>
          <a:xfrm>
            <a:off x="3499821" y="422200"/>
            <a:ext cx="2024080" cy="523220"/>
          </a:xfrm>
          <a:prstGeom prst="rect">
            <a:avLst/>
          </a:prstGeom>
          <a:noFill/>
        </p:spPr>
        <p:txBody>
          <a:bodyPr wrap="square" rtlCol="0">
            <a:spAutoFit/>
          </a:bodyPr>
          <a:lstStyle/>
          <a:p>
            <a:pPr algn="ctr"/>
            <a:r>
              <a:rPr kumimoji="1" lang="ja-JP" altLang="en-US" sz="2800" dirty="0"/>
              <a:t>出力</a:t>
            </a:r>
          </a:p>
        </p:txBody>
      </p:sp>
    </p:spTree>
    <p:extLst>
      <p:ext uri="{BB962C8B-B14F-4D97-AF65-F5344CB8AC3E}">
        <p14:creationId xmlns:p14="http://schemas.microsoft.com/office/powerpoint/2010/main" val="1707222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638933" y="1822686"/>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のシソーラスを用いてデータを拡張</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410668"/>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a:t>
            </a:r>
            <a:endParaRPr lang="ja-JP" altLang="en-US" sz="4050" cap="none" dirty="0">
              <a:solidFill>
                <a:schemeClr val="tx1"/>
              </a:solidFill>
            </a:endParaRPr>
          </a:p>
        </p:txBody>
      </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spTree>
    <p:extLst>
      <p:ext uri="{BB962C8B-B14F-4D97-AF65-F5344CB8AC3E}">
        <p14:creationId xmlns:p14="http://schemas.microsoft.com/office/powerpoint/2010/main" val="816393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b="1" dirty="0">
                <a:solidFill>
                  <a:srgbClr val="F4B54B"/>
                </a:solidFill>
              </a:rPr>
              <a:t>はじめに</a:t>
            </a:r>
            <a:endParaRPr lang="en-US" altLang="ja-JP" sz="2400" b="1" dirty="0">
              <a:solidFill>
                <a:srgbClr val="F4B54B"/>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 </a:t>
            </a:r>
            <a:r>
              <a:rPr lang="en-US" altLang="ja-JP" sz="4050" cap="none" dirty="0">
                <a:solidFill>
                  <a:schemeClr val="tx1"/>
                </a:solidFill>
              </a:rPr>
              <a:t>3 </a:t>
            </a:r>
            <a:r>
              <a:rPr lang="ja-JP" altLang="en-US" sz="4050" cap="none" dirty="0">
                <a:solidFill>
                  <a:schemeClr val="tx1"/>
                </a:solidFill>
              </a:rPr>
              <a:t>共通</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lnSpcReduction="10000"/>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a:t>
            </a:r>
            <a:r>
              <a:rPr lang="en-US" altLang="ja-JP" sz="2400" dirty="0">
                <a:solidFill>
                  <a:schemeClr val="tx1">
                    <a:lumMod val="95000"/>
                  </a:schemeClr>
                </a:solidFill>
              </a:rPr>
              <a:t>			</a:t>
            </a:r>
            <a:r>
              <a:rPr lang="ja-JP" altLang="en-US" sz="2400" dirty="0">
                <a:solidFill>
                  <a:schemeClr val="tx1">
                    <a:lumMod val="95000"/>
                  </a:schemeClr>
                </a:solidFill>
              </a:rPr>
              <a:t>＝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正例の </a:t>
            </a:r>
            <a:r>
              <a:rPr lang="en-US" altLang="ja-JP" sz="2400" dirty="0">
                <a:solidFill>
                  <a:schemeClr val="tx1">
                    <a:lumMod val="95000"/>
                  </a:schemeClr>
                </a:solidFill>
              </a:rPr>
              <a:t>F1 </a:t>
            </a:r>
            <a:r>
              <a:rPr lang="ja-JP" altLang="en-US" sz="2400" dirty="0">
                <a:solidFill>
                  <a:schemeClr val="tx1">
                    <a:lumMod val="95000"/>
                  </a:schemeClr>
                </a:solidFill>
              </a:rPr>
              <a:t>値が最大となる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パラメータを採用</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パラメータ（実験設定）</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3278488550"/>
              </p:ext>
            </p:extLst>
          </p:nvPr>
        </p:nvGraphicFramePr>
        <p:xfrm>
          <a:off x="856060" y="1908830"/>
          <a:ext cx="3293844" cy="2398022"/>
        </p:xfrm>
        <a:graphic>
          <a:graphicData uri="http://schemas.openxmlformats.org/drawingml/2006/table">
            <a:tbl>
              <a:tblPr firstRow="1" bandRow="1">
                <a:tableStyleId>{BDBED569-4797-4DF1-A0F4-6AAB3CD982D8}</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実験１・２・３</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200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727490">
                <a:tc>
                  <a:txBody>
                    <a:bodyPr/>
                    <a:lstStyle/>
                    <a:p>
                      <a:pPr algn="ctr"/>
                      <a:r>
                        <a:rPr kumimoji="1" lang="ja-JP" altLang="en-US" sz="1800" dirty="0"/>
                        <a:t>損失関数</a:t>
                      </a:r>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p:sp>
        <p:nvSpPr>
          <p:cNvPr id="3" name="テキスト ボックス 2">
            <a:extLst>
              <a:ext uri="{FF2B5EF4-FFF2-40B4-BE49-F238E27FC236}">
                <a16:creationId xmlns:a16="http://schemas.microsoft.com/office/drawing/2014/main" id="{2C4A6D51-A793-4628-9CB3-A816A0118162}"/>
              </a:ext>
            </a:extLst>
          </p:cNvPr>
          <p:cNvSpPr txBox="1"/>
          <p:nvPr/>
        </p:nvSpPr>
        <p:spPr>
          <a:xfrm>
            <a:off x="4410075" y="1908830"/>
            <a:ext cx="3920610" cy="3416320"/>
          </a:xfrm>
          <a:prstGeom prst="rect">
            <a:avLst/>
          </a:prstGeom>
          <a:noFill/>
        </p:spPr>
        <p:txBody>
          <a:bodyPr wrap="square" rtlCol="0">
            <a:spAutoFit/>
          </a:bodyPr>
          <a:lstStyle/>
          <a:p>
            <a:r>
              <a:rPr kumimoji="1" lang="ja-JP" altLang="en-US" dirty="0"/>
              <a:t>多くのタッチにおいて</a:t>
            </a:r>
            <a:r>
              <a:rPr kumimoji="1" lang="en-US" altLang="ja-JP" dirty="0"/>
              <a:t>,</a:t>
            </a:r>
          </a:p>
          <a:p>
            <a:r>
              <a:rPr kumimoji="1" lang="ja-JP" altLang="en-US" dirty="0"/>
              <a:t>正例は負例に対してデータ数が</a:t>
            </a:r>
            <a:endParaRPr kumimoji="1" lang="en-US" altLang="ja-JP" dirty="0"/>
          </a:p>
          <a:p>
            <a:r>
              <a:rPr kumimoji="1" lang="ja-JP" altLang="en-US" dirty="0"/>
              <a:t>非常に少ない不均衡データ</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ja-JP" altLang="en-US" dirty="0"/>
              <a:t>訓練用データにおけるラベル比の</a:t>
            </a:r>
            <a:endParaRPr kumimoji="1" lang="en-US" altLang="ja-JP" dirty="0"/>
          </a:p>
          <a:p>
            <a:r>
              <a:rPr kumimoji="1" lang="ja-JP" altLang="en-US" dirty="0"/>
              <a:t>逆比を正規化したものを</a:t>
            </a:r>
            <a:endParaRPr kumimoji="1" lang="en-US" altLang="ja-JP" dirty="0"/>
          </a:p>
          <a:p>
            <a:r>
              <a:rPr kumimoji="1" lang="ja-JP" altLang="en-US" dirty="0"/>
              <a:t>クラス重みとして損失関数に設定</a:t>
            </a:r>
            <a:endParaRPr kumimoji="1" lang="en-US" altLang="ja-JP" dirty="0"/>
          </a:p>
          <a:p>
            <a:endParaRPr kumimoji="1" lang="en-US" altLang="ja-JP" dirty="0"/>
          </a:p>
          <a:p>
            <a:endParaRPr kumimoji="1" lang="ja-JP" altLang="en-US" dirty="0"/>
          </a:p>
        </p:txBody>
      </p:sp>
      <p:sp>
        <p:nvSpPr>
          <p:cNvPr id="9" name="矢印: 下 8">
            <a:extLst>
              <a:ext uri="{FF2B5EF4-FFF2-40B4-BE49-F238E27FC236}">
                <a16:creationId xmlns:a16="http://schemas.microsoft.com/office/drawing/2014/main" id="{CB0FA7BA-8C15-422B-B135-08A5280E47F6}"/>
              </a:ext>
            </a:extLst>
          </p:cNvPr>
          <p:cNvSpPr/>
          <p:nvPr/>
        </p:nvSpPr>
        <p:spPr>
          <a:xfrm>
            <a:off x="5789355" y="3112165"/>
            <a:ext cx="581025" cy="504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51DDB02-0978-4FB7-A7E7-AAF10480B93D}"/>
              </a:ext>
            </a:extLst>
          </p:cNvPr>
          <p:cNvSpPr txBox="1"/>
          <p:nvPr/>
        </p:nvSpPr>
        <p:spPr>
          <a:xfrm>
            <a:off x="856060" y="4667250"/>
            <a:ext cx="3293844" cy="646331"/>
          </a:xfrm>
          <a:prstGeom prst="rect">
            <a:avLst/>
          </a:prstGeom>
          <a:noFill/>
        </p:spPr>
        <p:txBody>
          <a:bodyPr wrap="square" rtlCol="0">
            <a:spAutoFit/>
          </a:bodyPr>
          <a:lstStyle/>
          <a:p>
            <a:r>
              <a:rPr kumimoji="1" lang="ja-JP" altLang="en-US" dirty="0"/>
              <a:t>学習率は </a:t>
            </a:r>
            <a:r>
              <a:rPr kumimoji="1" lang="en-US" altLang="ja-JP" dirty="0" err="1"/>
              <a:t>optuna</a:t>
            </a:r>
            <a:r>
              <a:rPr kumimoji="1" lang="en-US" altLang="ja-JP" dirty="0"/>
              <a:t> </a:t>
            </a:r>
            <a:r>
              <a:rPr kumimoji="1" lang="ja-JP" altLang="en-US" dirty="0"/>
              <a:t>によって</a:t>
            </a:r>
            <a:endParaRPr kumimoji="1" lang="en-US" altLang="ja-JP" dirty="0"/>
          </a:p>
          <a:p>
            <a:r>
              <a:rPr kumimoji="1" lang="ja-JP" altLang="en-US" dirty="0"/>
              <a:t>調整した</a:t>
            </a:r>
          </a:p>
        </p:txBody>
      </p:sp>
    </p:spTree>
    <p:extLst>
      <p:ext uri="{BB962C8B-B14F-4D97-AF65-F5344CB8AC3E}">
        <p14:creationId xmlns:p14="http://schemas.microsoft.com/office/powerpoint/2010/main" val="1825257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3533031334"/>
              </p:ext>
            </p:extLst>
          </p:nvPr>
        </p:nvGraphicFramePr>
        <p:xfrm>
          <a:off x="4991714" y="1805360"/>
          <a:ext cx="3293844" cy="2106240"/>
        </p:xfrm>
        <a:graphic>
          <a:graphicData uri="http://schemas.openxmlformats.org/drawingml/2006/table">
            <a:tbl>
              <a:tblPr firstRow="1" bandRow="1">
                <a:tableStyleId>{BDBED569-4797-4DF1-A0F4-6AAB3CD982D8}</a:tableStyleId>
              </a:tblPr>
              <a:tblGrid>
                <a:gridCol w="2285386">
                  <a:extLst>
                    <a:ext uri="{9D8B030D-6E8A-4147-A177-3AD203B41FA5}">
                      <a16:colId xmlns:a16="http://schemas.microsoft.com/office/drawing/2014/main" val="498377033"/>
                    </a:ext>
                  </a:extLst>
                </a:gridCol>
                <a:gridCol w="1008458">
                  <a:extLst>
                    <a:ext uri="{9D8B030D-6E8A-4147-A177-3AD203B41FA5}">
                      <a16:colId xmlns:a16="http://schemas.microsoft.com/office/drawing/2014/main" val="3842990007"/>
                    </a:ext>
                  </a:extLst>
                </a:gridCol>
              </a:tblGrid>
              <a:tr h="458049">
                <a:tc gridSpan="2">
                  <a:txBody>
                    <a:bodyPr/>
                    <a:lstStyle/>
                    <a:p>
                      <a:pPr algn="ctr"/>
                      <a:r>
                        <a:rPr kumimoji="1" lang="en-US" altLang="ja-JP" sz="2100" dirty="0">
                          <a:solidFill>
                            <a:schemeClr val="tx1"/>
                          </a:solidFill>
                        </a:rPr>
                        <a:t>[</a:t>
                      </a:r>
                      <a:r>
                        <a:rPr kumimoji="1" lang="ja-JP" altLang="en-US" sz="2100" dirty="0">
                          <a:solidFill>
                            <a:schemeClr val="tx1"/>
                          </a:solidFill>
                        </a:rPr>
                        <a:t>実験 ２</a:t>
                      </a:r>
                      <a:r>
                        <a:rPr kumimoji="1" lang="en-US" altLang="ja-JP" sz="2100" dirty="0">
                          <a:solidFill>
                            <a:schemeClr val="tx1"/>
                          </a:solidFill>
                        </a:rPr>
                        <a:t>] Self-Attention</a:t>
                      </a:r>
                      <a:endParaRPr kumimoji="1" lang="ja-JP" altLang="en-US" sz="21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en-US" altLang="ja-JP" sz="1800" dirty="0"/>
                        <a:t>Bi LSTM </a:t>
                      </a:r>
                      <a:r>
                        <a:rPr kumimoji="1" lang="ja-JP" altLang="en-US" sz="1800" dirty="0"/>
                        <a:t>入力次元</a:t>
                      </a:r>
                    </a:p>
                  </a:txBody>
                  <a:tcPr marL="68580" marR="68580" marT="34290" marB="34290" anchor="ctr"/>
                </a:tc>
                <a:tc>
                  <a:txBody>
                    <a:bodyPr/>
                    <a:lstStyle/>
                    <a:p>
                      <a:pPr algn="ctr"/>
                      <a:r>
                        <a:rPr kumimoji="1" lang="en-US" altLang="ja-JP" sz="2000" b="1" dirty="0"/>
                        <a:t>768</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en-US" altLang="ja-JP" sz="1800" dirty="0"/>
                        <a:t>Bi LSTM </a:t>
                      </a:r>
                      <a:r>
                        <a:rPr kumimoji="1" lang="ja-JP" altLang="en-US" sz="1800" dirty="0"/>
                        <a:t>隠れ層次元</a:t>
                      </a:r>
                    </a:p>
                  </a:txBody>
                  <a:tcPr marL="68580" marR="68580" marT="34290" marB="34290" anchor="ctr"/>
                </a:tc>
                <a:tc>
                  <a:txBody>
                    <a:bodyPr/>
                    <a:lstStyle/>
                    <a:p>
                      <a:pPr algn="ctr"/>
                      <a:r>
                        <a:rPr kumimoji="1" lang="en-US" altLang="ja-JP" sz="2000" b="1" dirty="0"/>
                        <a:t>128</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en-US" altLang="ja-JP" sz="1800" dirty="0"/>
                        <a:t>Attention </a:t>
                      </a:r>
                      <a:r>
                        <a:rPr kumimoji="1" lang="ja-JP" altLang="en-US" sz="1800" dirty="0"/>
                        <a:t>入力次元</a:t>
                      </a:r>
                    </a:p>
                  </a:txBody>
                  <a:tcPr marL="68580" marR="68580" marT="34290" marB="34290" anchor="ctr"/>
                </a:tc>
                <a:tc>
                  <a:txBody>
                    <a:bodyPr/>
                    <a:lstStyle/>
                    <a:p>
                      <a:pPr algn="ctr"/>
                      <a:r>
                        <a:rPr kumimoji="1" lang="en-US" altLang="ja-JP" sz="2000" b="1" dirty="0"/>
                        <a:t>256</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35708">
                <a:tc>
                  <a:txBody>
                    <a:bodyPr/>
                    <a:lstStyle/>
                    <a:p>
                      <a:pPr algn="ctr"/>
                      <a:r>
                        <a:rPr kumimoji="1" lang="en-US" altLang="ja-JP" sz="1600" dirty="0"/>
                        <a:t>Attention layer num</a:t>
                      </a:r>
                      <a:endParaRPr kumimoji="1" lang="ja-JP" altLang="en-US" sz="1600" dirty="0"/>
                    </a:p>
                  </a:txBody>
                  <a:tcPr marL="68580" marR="68580" marT="34290" marB="34290" anchor="ctr"/>
                </a:tc>
                <a:tc>
                  <a:txBody>
                    <a:bodyPr/>
                    <a:lstStyle/>
                    <a:p>
                      <a:pPr algn="ctr"/>
                      <a:r>
                        <a:rPr kumimoji="1" lang="en-US" altLang="ja-JP" sz="1800" b="1" dirty="0"/>
                        <a:t>3</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p:graphicFrame>
        <p:nvGraphicFramePr>
          <p:cNvPr id="7" name="表 6">
            <a:extLst>
              <a:ext uri="{FF2B5EF4-FFF2-40B4-BE49-F238E27FC236}">
                <a16:creationId xmlns:a16="http://schemas.microsoft.com/office/drawing/2014/main" id="{F8A9AD4E-590A-4B44-B427-AB6C9B4A240D}"/>
              </a:ext>
            </a:extLst>
          </p:cNvPr>
          <p:cNvGraphicFramePr>
            <a:graphicFrameLocks noGrp="1"/>
          </p:cNvGraphicFramePr>
          <p:nvPr>
            <p:extLst>
              <p:ext uri="{D42A27DB-BD31-4B8C-83A1-F6EECF244321}">
                <p14:modId xmlns:p14="http://schemas.microsoft.com/office/powerpoint/2010/main" val="3180375068"/>
              </p:ext>
            </p:extLst>
          </p:nvPr>
        </p:nvGraphicFramePr>
        <p:xfrm>
          <a:off x="856059" y="1841034"/>
          <a:ext cx="3293844" cy="2194560"/>
        </p:xfrm>
        <a:graphic>
          <a:graphicData uri="http://schemas.openxmlformats.org/drawingml/2006/table">
            <a:tbl>
              <a:tblPr firstRow="1" bandRow="1">
                <a:tableStyleId>{BDBED569-4797-4DF1-A0F4-6AAB3CD982D8}</a:tableStyleId>
              </a:tblPr>
              <a:tblGrid>
                <a:gridCol w="1799703">
                  <a:extLst>
                    <a:ext uri="{9D8B030D-6E8A-4147-A177-3AD203B41FA5}">
                      <a16:colId xmlns:a16="http://schemas.microsoft.com/office/drawing/2014/main" val="498377033"/>
                    </a:ext>
                  </a:extLst>
                </a:gridCol>
                <a:gridCol w="1494141">
                  <a:extLst>
                    <a:ext uri="{9D8B030D-6E8A-4147-A177-3AD203B41FA5}">
                      <a16:colId xmlns:a16="http://schemas.microsoft.com/office/drawing/2014/main" val="3842990007"/>
                    </a:ext>
                  </a:extLst>
                </a:gridCol>
              </a:tblGrid>
              <a:tr h="388620">
                <a:tc gridSpan="2">
                  <a:txBody>
                    <a:bodyPr/>
                    <a:lstStyle/>
                    <a:p>
                      <a:pPr algn="ctr"/>
                      <a:r>
                        <a:rPr kumimoji="1" lang="en-US" altLang="ja-JP" sz="2100" dirty="0"/>
                        <a:t>[</a:t>
                      </a:r>
                      <a:r>
                        <a:rPr kumimoji="1" lang="ja-JP" altLang="en-US" sz="2100" dirty="0"/>
                        <a:t>実験 １</a:t>
                      </a:r>
                      <a:r>
                        <a:rPr kumimoji="1" lang="en-US" altLang="ja-JP" sz="2100" dirty="0"/>
                        <a:t>| 3]  3</a:t>
                      </a:r>
                      <a:r>
                        <a:rPr kumimoji="1" lang="ja-JP" altLang="en-US" sz="2100" dirty="0"/>
                        <a:t>層 </a:t>
                      </a:r>
                      <a:r>
                        <a:rPr kumimoji="1" lang="en-US" altLang="ja-JP" sz="2100" dirty="0"/>
                        <a:t>MLP</a:t>
                      </a:r>
                      <a:endParaRPr kumimoji="1" lang="ja-JP" altLang="en-US" sz="21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342900">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2000" b="1" dirty="0"/>
                        <a:t>768 | 4864</a:t>
                      </a:r>
                      <a:endParaRPr kumimoji="1" lang="ja-JP" altLang="en-US" sz="2000" b="1" dirty="0"/>
                    </a:p>
                  </a:txBody>
                  <a:tcPr marL="68580" marR="68580" marT="34290" marB="34290" anchor="ctr"/>
                </a:tc>
                <a:extLst>
                  <a:ext uri="{0D108BD9-81ED-4DB2-BD59-A6C34878D82A}">
                    <a16:rowId xmlns:a16="http://schemas.microsoft.com/office/drawing/2014/main" val="3030559066"/>
                  </a:ext>
                </a:extLst>
              </a:tr>
              <a:tr h="342900">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2000" b="1" dirty="0"/>
                        <a:t>30</a:t>
                      </a:r>
                      <a:endParaRPr kumimoji="1" lang="ja-JP" altLang="en-US" sz="2000" b="1" dirty="0"/>
                    </a:p>
                  </a:txBody>
                  <a:tcPr marL="68580" marR="68580" marT="34290" marB="34290" anchor="ctr"/>
                </a:tc>
                <a:extLst>
                  <a:ext uri="{0D108BD9-81ED-4DB2-BD59-A6C34878D82A}">
                    <a16:rowId xmlns:a16="http://schemas.microsoft.com/office/drawing/2014/main" val="3505142670"/>
                  </a:ext>
                </a:extLst>
              </a:tr>
              <a:tr h="342900">
                <a:tc>
                  <a:txBody>
                    <a:bodyPr/>
                    <a:lstStyle/>
                    <a:p>
                      <a:pPr algn="ctr"/>
                      <a:r>
                        <a:rPr kumimoji="1" lang="ja-JP" altLang="en-US" sz="1800" dirty="0"/>
                        <a:t>出力層次元</a:t>
                      </a:r>
                    </a:p>
                  </a:txBody>
                  <a:tcPr marL="68580" marR="68580" marT="34290" marB="34290" anchor="ctr"/>
                </a:tc>
                <a:tc>
                  <a:txBody>
                    <a:bodyPr/>
                    <a:lstStyle/>
                    <a:p>
                      <a:pPr algn="ctr"/>
                      <a:r>
                        <a:rPr kumimoji="1" lang="en-US" altLang="ja-JP" sz="2000" b="1" dirty="0"/>
                        <a:t>2</a:t>
                      </a:r>
                      <a:endParaRPr kumimoji="1" lang="ja-JP" altLang="en-US" sz="2000" b="1" dirty="0"/>
                    </a:p>
                  </a:txBody>
                  <a:tcPr marL="68580" marR="68580" marT="34290" marB="34290" anchor="ctr"/>
                </a:tc>
                <a:extLst>
                  <a:ext uri="{0D108BD9-81ED-4DB2-BD59-A6C34878D82A}">
                    <a16:rowId xmlns:a16="http://schemas.microsoft.com/office/drawing/2014/main" val="113665957"/>
                  </a:ext>
                </a:extLst>
              </a:tr>
              <a:tr h="342900">
                <a:tc>
                  <a:txBody>
                    <a:bodyPr/>
                    <a:lstStyle/>
                    <a:p>
                      <a:pPr algn="ctr"/>
                      <a:r>
                        <a:rPr kumimoji="1" lang="ja-JP" altLang="en-US" sz="1800" dirty="0"/>
                        <a:t>活性化関数</a:t>
                      </a:r>
                    </a:p>
                  </a:txBody>
                  <a:tcPr marL="68580" marR="68580" marT="34290" marB="34290" anchor="ctr"/>
                </a:tc>
                <a:tc>
                  <a:txBody>
                    <a:bodyPr/>
                    <a:lstStyle/>
                    <a:p>
                      <a:pPr algn="ctr"/>
                      <a:r>
                        <a:rPr kumimoji="1" lang="en-US" altLang="ja-JP" sz="1800" dirty="0"/>
                        <a:t>tanh </a:t>
                      </a:r>
                      <a:r>
                        <a:rPr kumimoji="1" lang="en-US" altLang="ja-JP" sz="1800" baseline="50000" dirty="0"/>
                        <a:t>*1</a:t>
                      </a:r>
                      <a:endParaRPr kumimoji="1" lang="en-US" altLang="ja-JP" sz="1800" dirty="0"/>
                    </a:p>
                  </a:txBody>
                  <a:tcPr marL="68580" marR="68580" marT="34290" marB="34290" anchor="ctr"/>
                </a:tc>
                <a:extLst>
                  <a:ext uri="{0D108BD9-81ED-4DB2-BD59-A6C34878D82A}">
                    <a16:rowId xmlns:a16="http://schemas.microsoft.com/office/drawing/2014/main" val="4139072511"/>
                  </a:ext>
                </a:extLst>
              </a:tr>
              <a:tr h="342900">
                <a:tc>
                  <a:txBody>
                    <a:bodyPr/>
                    <a:lstStyle/>
                    <a:p>
                      <a:pPr algn="ctr"/>
                      <a:r>
                        <a:rPr kumimoji="1" lang="ja-JP" altLang="en-US" sz="1600" b="1" dirty="0"/>
                        <a:t>ドロップアウト率</a:t>
                      </a:r>
                    </a:p>
                  </a:txBody>
                  <a:tcPr marL="68580" marR="68580" marT="34290" marB="34290" anchor="ctr"/>
                </a:tc>
                <a:tc>
                  <a:txBody>
                    <a:bodyPr/>
                    <a:lstStyle/>
                    <a:p>
                      <a:pPr algn="ctr"/>
                      <a:r>
                        <a:rPr kumimoji="1" lang="en-US" altLang="ja-JP" sz="1800"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4" name="テキスト ボックス 3">
            <a:extLst>
              <a:ext uri="{FF2B5EF4-FFF2-40B4-BE49-F238E27FC236}">
                <a16:creationId xmlns:a16="http://schemas.microsoft.com/office/drawing/2014/main" id="{5D9E8430-006E-4538-980D-BA62B2CD7FC5}"/>
              </a:ext>
            </a:extLst>
          </p:cNvPr>
          <p:cNvSpPr txBox="1"/>
          <p:nvPr/>
        </p:nvSpPr>
        <p:spPr>
          <a:xfrm>
            <a:off x="2135460" y="4053341"/>
            <a:ext cx="2014445" cy="300082"/>
          </a:xfrm>
          <a:prstGeom prst="rect">
            <a:avLst/>
          </a:prstGeom>
          <a:noFill/>
        </p:spPr>
        <p:txBody>
          <a:bodyPr wrap="square" rtlCol="0">
            <a:spAutoFit/>
          </a:bodyPr>
          <a:lstStyle/>
          <a:p>
            <a:r>
              <a:rPr kumimoji="1" lang="en-US" altLang="ja-JP" sz="1350" dirty="0"/>
              <a:t>*1 </a:t>
            </a:r>
            <a:r>
              <a:rPr kumimoji="1" lang="ja-JP" altLang="en-US" sz="1350" dirty="0"/>
              <a:t>出力層では</a:t>
            </a:r>
            <a:r>
              <a:rPr kumimoji="1" lang="en-US" altLang="ja-JP" sz="1350" dirty="0" err="1"/>
              <a:t>softmax</a:t>
            </a:r>
            <a:endParaRPr kumimoji="1" lang="ja-JP" altLang="en-US" sz="1350" dirty="0"/>
          </a:p>
        </p:txBody>
      </p:sp>
    </p:spTree>
    <p:extLst>
      <p:ext uri="{BB962C8B-B14F-4D97-AF65-F5344CB8AC3E}">
        <p14:creationId xmlns:p14="http://schemas.microsoft.com/office/powerpoint/2010/main" val="1583528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b="1" dirty="0">
                <a:solidFill>
                  <a:srgbClr val="ED7D31"/>
                </a:solidFill>
              </a:rPr>
              <a:t>結果・考察</a:t>
            </a:r>
            <a:endParaRPr lang="en-US" altLang="ja-JP" sz="2400" b="1" dirty="0">
              <a:solidFill>
                <a:srgbClr val="ED7D31"/>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spTree>
    <p:extLst>
      <p:ext uri="{BB962C8B-B14F-4D97-AF65-F5344CB8AC3E}">
        <p14:creationId xmlns:p14="http://schemas.microsoft.com/office/powerpoint/2010/main" val="2327843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794322949"/>
              </p:ext>
            </p:extLst>
          </p:nvPr>
        </p:nvGraphicFramePr>
        <p:xfrm>
          <a:off x="2080230" y="1677277"/>
          <a:ext cx="4981161" cy="3322494"/>
        </p:xfrm>
        <a:graphic>
          <a:graphicData uri="http://schemas.openxmlformats.org/drawingml/2006/table">
            <a:tbl>
              <a:tblPr firstRow="1" lastRow="1" bandRow="1">
                <a:tableStyleId>{BDBED569-4797-4DF1-A0F4-6AAB3CD982D8}</a:tableStyleId>
              </a:tblPr>
              <a:tblGrid>
                <a:gridCol w="1943700">
                  <a:extLst>
                    <a:ext uri="{9D8B030D-6E8A-4147-A177-3AD203B41FA5}">
                      <a16:colId xmlns:a16="http://schemas.microsoft.com/office/drawing/2014/main" val="498377033"/>
                    </a:ext>
                  </a:extLst>
                </a:gridCol>
                <a:gridCol w="1012487">
                  <a:extLst>
                    <a:ext uri="{9D8B030D-6E8A-4147-A177-3AD203B41FA5}">
                      <a16:colId xmlns:a16="http://schemas.microsoft.com/office/drawing/2014/main" val="3744778616"/>
                    </a:ext>
                  </a:extLst>
                </a:gridCol>
                <a:gridCol w="1012487">
                  <a:extLst>
                    <a:ext uri="{9D8B030D-6E8A-4147-A177-3AD203B41FA5}">
                      <a16:colId xmlns:a16="http://schemas.microsoft.com/office/drawing/2014/main" val="275125406"/>
                    </a:ext>
                  </a:extLst>
                </a:gridCol>
                <a:gridCol w="1012487">
                  <a:extLst>
                    <a:ext uri="{9D8B030D-6E8A-4147-A177-3AD203B41FA5}">
                      <a16:colId xmlns:a16="http://schemas.microsoft.com/office/drawing/2014/main" val="2369696305"/>
                    </a:ext>
                  </a:extLst>
                </a:gridCol>
              </a:tblGrid>
              <a:tr h="605798">
                <a:tc rowSpan="2">
                  <a:txBody>
                    <a:bodyPr/>
                    <a:lstStyle/>
                    <a:p>
                      <a:pPr algn="ct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6738">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400" b="1" dirty="0">
                          <a:solidFill>
                            <a:schemeClr val="tx1"/>
                          </a:solidFill>
                        </a:rPr>
                        <a:t>P-Recall</a:t>
                      </a:r>
                      <a:r>
                        <a:rPr kumimoji="1" lang="en-US" altLang="ja-JP" sz="1400" b="1" baseline="50000" dirty="0">
                          <a:solidFill>
                            <a:schemeClr val="tx1"/>
                          </a:solidFill>
                        </a:rPr>
                        <a:t>*1</a:t>
                      </a:r>
                      <a:endParaRPr kumimoji="1" lang="ja-JP" altLang="en-US" sz="14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P-F1 </a:t>
                      </a:r>
                      <a:r>
                        <a:rPr kumimoji="1" lang="ja-JP" altLang="en-US" sz="1600" b="1" dirty="0">
                          <a:solidFill>
                            <a:schemeClr val="tx1"/>
                          </a:solidFill>
                        </a:rPr>
                        <a:t>値</a:t>
                      </a:r>
                      <a:r>
                        <a:rPr kumimoji="1" lang="en-US" altLang="ja-JP" sz="1600" b="1" baseline="50000" dirty="0">
                          <a:solidFill>
                            <a:schemeClr val="tx1"/>
                          </a:solidFill>
                        </a:rPr>
                        <a:t>*2</a:t>
                      </a:r>
                      <a:endParaRPr kumimoji="1" lang="ja-JP" altLang="en-US" sz="16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9986">
                <a:tc>
                  <a:txBody>
                    <a:bodyPr/>
                    <a:lstStyle/>
                    <a:p>
                      <a:pPr algn="ctr"/>
                      <a:r>
                        <a:rPr kumimoji="1" lang="en-US" altLang="ja-JP" sz="2000" b="1" dirty="0"/>
                        <a:t>BERT fixed</a:t>
                      </a:r>
                      <a:endParaRPr kumimoji="1" lang="ja-JP" altLang="en-US" sz="2000" b="1" dirty="0"/>
                    </a:p>
                  </a:txBody>
                  <a:tcPr marL="68580" marR="68580" marT="34290" marB="34290" anchor="ctr"/>
                </a:tc>
                <a:tc>
                  <a:txBody>
                    <a:bodyPr/>
                    <a:lstStyle/>
                    <a:p>
                      <a:pPr algn="ctr"/>
                      <a:r>
                        <a:rPr kumimoji="1" lang="en-US" altLang="ja-JP" sz="2000" b="1" u="none" dirty="0">
                          <a:solidFill>
                            <a:srgbClr val="B7E7D6"/>
                          </a:solidFill>
                        </a:rPr>
                        <a:t>0.720</a:t>
                      </a:r>
                      <a:endParaRPr kumimoji="1" lang="ja-JP" altLang="en-US" sz="2000" b="1" u="none" dirty="0">
                        <a:solidFill>
                          <a:srgbClr val="B7E7D6"/>
                        </a:solidFill>
                      </a:endParaRPr>
                    </a:p>
                  </a:txBody>
                  <a:tcPr marL="68580" marR="68580" marT="34290" marB="34290" anchor="ctr"/>
                </a:tc>
                <a:tc>
                  <a:txBody>
                    <a:bodyPr/>
                    <a:lstStyle/>
                    <a:p>
                      <a:pPr algn="ctr"/>
                      <a:r>
                        <a:rPr kumimoji="1" lang="en-US" altLang="ja-JP" sz="2000" b="1" u="none" dirty="0">
                          <a:solidFill>
                            <a:srgbClr val="B7E7D6"/>
                          </a:solidFill>
                        </a:rPr>
                        <a:t>0.447</a:t>
                      </a:r>
                      <a:endParaRPr kumimoji="1" lang="ja-JP" altLang="en-US" sz="2000" b="1" u="none" dirty="0">
                        <a:solidFill>
                          <a:srgbClr val="B7E7D6"/>
                        </a:solidFill>
                      </a:endParaRPr>
                    </a:p>
                  </a:txBody>
                  <a:tcPr marL="68580" marR="68580" marT="34290" marB="34290" anchor="ctr"/>
                </a:tc>
                <a:tc>
                  <a:txBody>
                    <a:bodyPr/>
                    <a:lstStyle/>
                    <a:p>
                      <a:pPr algn="ctr"/>
                      <a:r>
                        <a:rPr kumimoji="1" lang="en-US" altLang="ja-JP" sz="2000" b="1" u="none" dirty="0">
                          <a:solidFill>
                            <a:srgbClr val="B7E7D6"/>
                          </a:solidFill>
                        </a:rPr>
                        <a:t>0.485</a:t>
                      </a:r>
                      <a:endParaRPr kumimoji="1" lang="ja-JP" altLang="en-US" sz="2000" b="1" u="none" dirty="0">
                        <a:solidFill>
                          <a:srgbClr val="B7E7D6"/>
                        </a:solidFill>
                      </a:endParaRPr>
                    </a:p>
                  </a:txBody>
                  <a:tcPr marL="68580" marR="68580" marT="34290" marB="34290" anchor="ctr"/>
                </a:tc>
                <a:extLst>
                  <a:ext uri="{0D108BD9-81ED-4DB2-BD59-A6C34878D82A}">
                    <a16:rowId xmlns:a16="http://schemas.microsoft.com/office/drawing/2014/main" val="3030559066"/>
                  </a:ext>
                </a:extLst>
              </a:tr>
              <a:tr h="699986">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000" b="1" dirty="0">
                          <a:solidFill>
                            <a:srgbClr val="F4B54B"/>
                          </a:solidFill>
                        </a:rPr>
                        <a:t>0.723</a:t>
                      </a:r>
                      <a:endParaRPr kumimoji="1" lang="ja-JP" altLang="en-US" sz="2000" b="1" dirty="0">
                        <a:solidFill>
                          <a:srgbClr val="F4B54B"/>
                        </a:solidFill>
                      </a:endParaRPr>
                    </a:p>
                  </a:txBody>
                  <a:tcPr marL="68580" marR="68580" marT="34290" marB="34290" anchor="ctr"/>
                </a:tc>
                <a:tc>
                  <a:txBody>
                    <a:bodyPr/>
                    <a:lstStyle/>
                    <a:p>
                      <a:pPr algn="ctr"/>
                      <a:r>
                        <a:rPr kumimoji="1" lang="en-US" altLang="ja-JP" sz="2000" b="1" dirty="0">
                          <a:solidFill>
                            <a:srgbClr val="F4B54B"/>
                          </a:solidFill>
                        </a:rPr>
                        <a:t>0.489</a:t>
                      </a:r>
                      <a:endParaRPr kumimoji="1" lang="ja-JP" altLang="en-US" sz="2000" b="1" dirty="0">
                        <a:solidFill>
                          <a:srgbClr val="F4B54B"/>
                        </a:solidFill>
                      </a:endParaRPr>
                    </a:p>
                  </a:txBody>
                  <a:tcPr marL="68580" marR="68580" marT="34290" marB="34290" anchor="ctr"/>
                </a:tc>
                <a:tc>
                  <a:txBody>
                    <a:bodyPr/>
                    <a:lstStyle/>
                    <a:p>
                      <a:pPr algn="ctr"/>
                      <a:r>
                        <a:rPr kumimoji="1" lang="en-US" altLang="ja-JP" sz="2000" b="1" dirty="0">
                          <a:solidFill>
                            <a:srgbClr val="F4B54B"/>
                          </a:solidFill>
                        </a:rPr>
                        <a:t>0.510</a:t>
                      </a:r>
                      <a:endParaRPr kumimoji="1" lang="ja-JP" altLang="en-US" sz="20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r h="699986">
                <a:tc>
                  <a:txBody>
                    <a:bodyPr/>
                    <a:lstStyle/>
                    <a:p>
                      <a:pPr algn="ctr"/>
                      <a:r>
                        <a:rPr kumimoji="1" lang="ja-JP" altLang="en-US" sz="2000" b="1" dirty="0"/>
                        <a:t>ベースライン</a:t>
                      </a:r>
                      <a:r>
                        <a:rPr kumimoji="1" lang="en-US" altLang="ja-JP" sz="2000" b="1" baseline="50000" dirty="0"/>
                        <a:t>*3</a:t>
                      </a:r>
                      <a:endParaRPr kumimoji="1" lang="ja-JP" altLang="en-US" sz="2000" b="1" dirty="0"/>
                    </a:p>
                  </a:txBody>
                  <a:tcPr marL="68580" marR="68580" marT="34290" marB="34290" anchor="ctr"/>
                </a:tc>
                <a:tc>
                  <a:txBody>
                    <a:bodyPr/>
                    <a:lstStyle/>
                    <a:p>
                      <a:pPr algn="ctr"/>
                      <a:r>
                        <a:rPr kumimoji="1" lang="en-US" altLang="ja-JP" sz="2000" dirty="0"/>
                        <a:t>0.705</a:t>
                      </a:r>
                      <a:endParaRPr kumimoji="1" lang="ja-JP" altLang="en-US" sz="2000" dirty="0"/>
                    </a:p>
                  </a:txBody>
                  <a:tcPr marL="68580" marR="68580" marT="34290" marB="34290" anchor="ctr"/>
                </a:tc>
                <a:tc>
                  <a:txBody>
                    <a:bodyPr/>
                    <a:lstStyle/>
                    <a:p>
                      <a:pPr algn="ctr"/>
                      <a:r>
                        <a:rPr kumimoji="1" lang="en-US" altLang="ja-JP" sz="2000" dirty="0"/>
                        <a:t>0.000</a:t>
                      </a:r>
                      <a:endParaRPr kumimoji="1" lang="ja-JP" altLang="en-US" sz="2000" dirty="0"/>
                    </a:p>
                  </a:txBody>
                  <a:tcPr marL="68580" marR="68580" marT="34290" marB="34290" anchor="ctr"/>
                </a:tc>
                <a:tc>
                  <a:txBody>
                    <a:bodyPr/>
                    <a:lstStyle/>
                    <a:p>
                      <a:pPr algn="ctr"/>
                      <a:r>
                        <a:rPr kumimoji="1" lang="en-US" altLang="ja-JP" sz="2000" dirty="0"/>
                        <a:t>0.000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7061391" y="1677274"/>
            <a:ext cx="1836254" cy="3993401"/>
          </a:xfrm>
          <a:prstGeom prst="rect">
            <a:avLst/>
          </a:prstGeom>
          <a:noFill/>
        </p:spPr>
        <p:txBody>
          <a:bodyPr wrap="square" rtlCol="0">
            <a:spAutoFit/>
          </a:bodyPr>
          <a:lstStyle/>
          <a:p>
            <a:r>
              <a:rPr kumimoji="1" lang="en-US" altLang="ja-JP" sz="1600" b="1" dirty="0"/>
              <a:t>*1 </a:t>
            </a:r>
          </a:p>
          <a:p>
            <a:r>
              <a:rPr kumimoji="1" lang="en-US" altLang="ja-JP" sz="1600" b="1" dirty="0"/>
              <a:t>P-Recall: </a:t>
            </a:r>
          </a:p>
          <a:p>
            <a:endParaRPr kumimoji="1" lang="en-US" altLang="ja-JP" sz="1600" b="1" dirty="0"/>
          </a:p>
          <a:p>
            <a:r>
              <a:rPr kumimoji="1" lang="ja-JP" altLang="en-US" sz="1600" b="1" dirty="0"/>
              <a:t>正例の再現率</a:t>
            </a:r>
            <a:endParaRPr kumimoji="1" lang="en-US" altLang="ja-JP" sz="1600" b="1" dirty="0"/>
          </a:p>
          <a:p>
            <a:r>
              <a:rPr kumimoji="1" lang="en-US" altLang="ja-JP" sz="1600" b="1" dirty="0"/>
              <a:t>-------------------</a:t>
            </a:r>
          </a:p>
          <a:p>
            <a:r>
              <a:rPr kumimoji="1" lang="en-US" altLang="ja-JP" sz="1600" b="1" dirty="0"/>
              <a:t>*2 </a:t>
            </a:r>
          </a:p>
          <a:p>
            <a:r>
              <a:rPr kumimoji="1" lang="en-US" altLang="ja-JP" sz="1600" b="1" dirty="0"/>
              <a:t>P-F1 </a:t>
            </a:r>
            <a:r>
              <a:rPr kumimoji="1" lang="ja-JP" altLang="en-US" sz="1600" b="1" dirty="0"/>
              <a:t>値</a:t>
            </a:r>
            <a:r>
              <a:rPr kumimoji="1" lang="en-US" altLang="ja-JP" sz="1600" b="1" dirty="0"/>
              <a:t>: </a:t>
            </a:r>
          </a:p>
          <a:p>
            <a:endParaRPr kumimoji="1" lang="en-US" altLang="ja-JP" sz="1600" b="1" dirty="0"/>
          </a:p>
          <a:p>
            <a:r>
              <a:rPr kumimoji="1" lang="ja-JP" altLang="en-US" sz="1600" b="1" dirty="0"/>
              <a:t>正例の </a:t>
            </a:r>
            <a:r>
              <a:rPr kumimoji="1" lang="en-US" altLang="ja-JP" sz="1600" b="1" dirty="0"/>
              <a:t>F </a:t>
            </a:r>
            <a:r>
              <a:rPr kumimoji="1" lang="ja-JP" altLang="en-US" sz="1600" b="1" dirty="0"/>
              <a:t>値</a:t>
            </a:r>
            <a:endParaRPr kumimoji="1" lang="en-US" altLang="ja-JP" sz="1600" b="1" dirty="0"/>
          </a:p>
          <a:p>
            <a:r>
              <a:rPr kumimoji="1" lang="en-US" altLang="ja-JP" sz="1600" b="1" dirty="0"/>
              <a:t>-------------------</a:t>
            </a:r>
          </a:p>
          <a:p>
            <a:r>
              <a:rPr kumimoji="1" lang="en-US" altLang="ja-JP" sz="1600" b="1" dirty="0"/>
              <a:t>*3</a:t>
            </a:r>
          </a:p>
          <a:p>
            <a:r>
              <a:rPr kumimoji="1" lang="ja-JP" altLang="en-US" sz="1600" b="1" dirty="0"/>
              <a:t>ベースライン</a:t>
            </a:r>
            <a:r>
              <a:rPr kumimoji="1" lang="en-US" altLang="ja-JP" sz="1600" b="1" dirty="0"/>
              <a:t>:</a:t>
            </a:r>
          </a:p>
          <a:p>
            <a:endParaRPr kumimoji="1" lang="en-US" altLang="ja-JP" sz="1600" b="1" dirty="0"/>
          </a:p>
          <a:p>
            <a:r>
              <a:rPr kumimoji="1" lang="ja-JP" altLang="en-US" sz="1600" b="1" dirty="0"/>
              <a:t>すべての予測値が</a:t>
            </a:r>
            <a:endParaRPr kumimoji="1" lang="en-US" altLang="ja-JP" sz="1600" b="1" dirty="0"/>
          </a:p>
          <a:p>
            <a:r>
              <a:rPr kumimoji="1" lang="ja-JP" altLang="en-US" sz="1600" b="1" dirty="0"/>
              <a:t>負例の場合</a:t>
            </a:r>
          </a:p>
          <a:p>
            <a:endParaRPr kumimoji="1" lang="ja-JP" altLang="en-US" sz="1350" dirty="0"/>
          </a:p>
        </p:txBody>
      </p:sp>
    </p:spTree>
    <p:extLst>
      <p:ext uri="{BB962C8B-B14F-4D97-AF65-F5344CB8AC3E}">
        <p14:creationId xmlns:p14="http://schemas.microsoft.com/office/powerpoint/2010/main" val="2144183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001706879"/>
              </p:ext>
            </p:extLst>
          </p:nvPr>
        </p:nvGraphicFramePr>
        <p:xfrm>
          <a:off x="2104337" y="1677274"/>
          <a:ext cx="5040001" cy="3911277"/>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rowSpan="2">
                  <a:txBody>
                    <a:bodyPr/>
                    <a:lstStyle/>
                    <a:p>
                      <a:pPr algn="ctr"/>
                      <a:r>
                        <a:rPr kumimoji="1" lang="en-US" altLang="ja-JP" sz="2100" dirty="0">
                          <a:solidFill>
                            <a:schemeClr val="tx1"/>
                          </a:solidFill>
                        </a:rPr>
                        <a:t>n</a:t>
                      </a: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400" dirty="0"/>
                        <a:t>2</a:t>
                      </a:r>
                      <a:endParaRPr kumimoji="1" lang="ja-JP" altLang="en-US" sz="2400" dirty="0"/>
                    </a:p>
                  </a:txBody>
                  <a:tcPr marL="68580" marR="68580" marT="34290" marB="34290" anchor="ctr"/>
                </a:tc>
                <a:tc>
                  <a:txBody>
                    <a:bodyPr/>
                    <a:lstStyle/>
                    <a:p>
                      <a:pPr algn="ctr" fontAlgn="ctr"/>
                      <a:r>
                        <a:rPr lang="en-US" altLang="ja-JP" sz="2000" b="1" i="0" u="none" strike="noStrike" dirty="0">
                          <a:solidFill>
                            <a:srgbClr val="B7E7D6"/>
                          </a:solidFill>
                          <a:effectLst/>
                          <a:latin typeface="+mn-lt"/>
                          <a:ea typeface="游ゴシック" panose="020B0400000000000000" pitchFamily="50" charset="-128"/>
                        </a:rPr>
                        <a:t>0.674</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0.364</a:t>
                      </a:r>
                    </a:p>
                  </a:txBody>
                  <a:tcPr marL="9525" marR="9525" marT="9525" marB="0" anchor="ctr"/>
                </a:tc>
                <a:tc>
                  <a:txBody>
                    <a:bodyPr/>
                    <a:lstStyle/>
                    <a:p>
                      <a:pPr algn="ctr" fontAlgn="ctr"/>
                      <a:r>
                        <a:rPr lang="en-US" altLang="ja-JP" sz="2000" b="1" i="0" u="none" strike="noStrike" dirty="0">
                          <a:solidFill>
                            <a:srgbClr val="B7E7D6"/>
                          </a:solidFill>
                          <a:effectLst/>
                          <a:latin typeface="+mn-lt"/>
                          <a:ea typeface="游ゴシック" panose="020B0400000000000000" pitchFamily="50" charset="-128"/>
                        </a:rPr>
                        <a:t>0.397</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400" dirty="0"/>
                        <a:t>3</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0.717</a:t>
                      </a:r>
                    </a:p>
                  </a:txBody>
                  <a:tcPr marL="9525" marR="9525" marT="9525" marB="0" anchor="ctr"/>
                </a:tc>
                <a:tc>
                  <a:txBody>
                    <a:bodyPr/>
                    <a:lstStyle/>
                    <a:p>
                      <a:pPr algn="ctr" fontAlgn="ctr"/>
                      <a:r>
                        <a:rPr lang="en-US" altLang="ja-JP" sz="2000" b="1" i="0" u="none" strike="noStrike" dirty="0">
                          <a:solidFill>
                            <a:srgbClr val="B7E7D6"/>
                          </a:solidFill>
                          <a:effectLst/>
                          <a:latin typeface="+mn-lt"/>
                          <a:ea typeface="游ゴシック" panose="020B0400000000000000" pitchFamily="50" charset="-128"/>
                        </a:rPr>
                        <a:t>0.343</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0.417</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400" dirty="0"/>
                        <a:t>4</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0.687</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0.479</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0.474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400" dirty="0"/>
                        <a:t>5</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0.711</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0.447</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0.477</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en-US" altLang="ja-JP" sz="2400" b="0" dirty="0"/>
                        <a:t>6</a:t>
                      </a:r>
                      <a:endParaRPr kumimoji="1" lang="ja-JP" altLang="en-US" sz="2400" b="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0.705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0.458</a:t>
                      </a:r>
                    </a:p>
                  </a:txBody>
                  <a:tcPr marL="9525" marR="9525" marT="9525" marB="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0.478</a:t>
                      </a:r>
                    </a:p>
                  </a:txBody>
                  <a:tcPr marL="9525" marR="9525" marT="9525" marB="0" anchor="ctr">
                    <a:solidFill>
                      <a:schemeClr val="bg2">
                        <a:lumMod val="50000"/>
                      </a:schemeClr>
                    </a:solidFill>
                  </a:tcPr>
                </a:tc>
                <a:extLst>
                  <a:ext uri="{0D108BD9-81ED-4DB2-BD59-A6C34878D82A}">
                    <a16:rowId xmlns:a16="http://schemas.microsoft.com/office/drawing/2014/main" val="3131216685"/>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000" dirty="0"/>
                        <a:t>0.705</a:t>
                      </a:r>
                      <a:endParaRPr kumimoji="1" lang="ja-JP" altLang="en-US" sz="2000" dirty="0"/>
                    </a:p>
                  </a:txBody>
                  <a:tcPr marL="68580" marR="68580" marT="34290" marB="34290" anchor="ctr"/>
                </a:tc>
                <a:tc>
                  <a:txBody>
                    <a:bodyPr/>
                    <a:lstStyle/>
                    <a:p>
                      <a:pPr algn="ctr"/>
                      <a:r>
                        <a:rPr kumimoji="1" lang="en-US" altLang="ja-JP" sz="2000" dirty="0"/>
                        <a:t>0.000</a:t>
                      </a:r>
                      <a:endParaRPr kumimoji="1" lang="ja-JP" altLang="en-US" sz="2000" dirty="0"/>
                    </a:p>
                  </a:txBody>
                  <a:tcPr marL="68580" marR="68580" marT="34290" marB="34290" anchor="ctr"/>
                </a:tc>
                <a:tc>
                  <a:txBody>
                    <a:bodyPr/>
                    <a:lstStyle/>
                    <a:p>
                      <a:pPr algn="ctr"/>
                      <a:r>
                        <a:rPr kumimoji="1" lang="en-US" altLang="ja-JP" sz="2000" dirty="0"/>
                        <a:t>0.000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2434331297"/>
              </p:ext>
            </p:extLst>
          </p:nvPr>
        </p:nvGraphicFramePr>
        <p:xfrm>
          <a:off x="2104336"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000" b="1" dirty="0">
                          <a:solidFill>
                            <a:srgbClr val="F4B54B"/>
                          </a:solidFill>
                        </a:rPr>
                        <a:t>0.723</a:t>
                      </a:r>
                      <a:endParaRPr kumimoji="1" lang="ja-JP" altLang="en-US" sz="2000" b="1" dirty="0">
                        <a:solidFill>
                          <a:srgbClr val="F4B54B"/>
                        </a:solidFill>
                      </a:endParaRPr>
                    </a:p>
                  </a:txBody>
                  <a:tcPr marL="68580" marR="68580" marT="34290" marB="34290" anchor="ctr"/>
                </a:tc>
                <a:tc>
                  <a:txBody>
                    <a:bodyPr/>
                    <a:lstStyle/>
                    <a:p>
                      <a:pPr algn="ctr"/>
                      <a:r>
                        <a:rPr kumimoji="1" lang="en-US" altLang="ja-JP" sz="2000" b="1" dirty="0">
                          <a:solidFill>
                            <a:srgbClr val="F4B54B"/>
                          </a:solidFill>
                        </a:rPr>
                        <a:t>0.489</a:t>
                      </a:r>
                      <a:endParaRPr kumimoji="1" lang="ja-JP" altLang="en-US" sz="2000" b="1" dirty="0">
                        <a:solidFill>
                          <a:srgbClr val="F4B54B"/>
                        </a:solidFill>
                      </a:endParaRPr>
                    </a:p>
                  </a:txBody>
                  <a:tcPr marL="68580" marR="68580" marT="34290" marB="34290" anchor="ctr"/>
                </a:tc>
                <a:tc>
                  <a:txBody>
                    <a:bodyPr/>
                    <a:lstStyle/>
                    <a:p>
                      <a:pPr algn="ctr"/>
                      <a:r>
                        <a:rPr kumimoji="1" lang="en-US" altLang="ja-JP" sz="2000" b="1" dirty="0">
                          <a:solidFill>
                            <a:srgbClr val="F4B54B"/>
                          </a:solidFill>
                        </a:rPr>
                        <a:t>0.510</a:t>
                      </a:r>
                      <a:endParaRPr kumimoji="1" lang="ja-JP" altLang="en-US" sz="20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55146"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159569484"/>
              </p:ext>
            </p:extLst>
          </p:nvPr>
        </p:nvGraphicFramePr>
        <p:xfrm>
          <a:off x="2104337" y="1677274"/>
          <a:ext cx="5040001" cy="3911277"/>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rowSpan="2">
                  <a:txBody>
                    <a:bodyPr/>
                    <a:lstStyle/>
                    <a:p>
                      <a:pPr algn="ctr"/>
                      <a:r>
                        <a:rPr kumimoji="1" lang="en-US" altLang="ja-JP" sz="2100" dirty="0">
                          <a:solidFill>
                            <a:schemeClr val="tx1"/>
                          </a:solidFill>
                        </a:rPr>
                        <a:t>n</a:t>
                      </a: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400" dirty="0"/>
                        <a:t>2</a:t>
                      </a:r>
                      <a:endParaRPr kumimoji="1" lang="ja-JP" altLang="en-US" sz="2400" dirty="0"/>
                    </a:p>
                  </a:txBody>
                  <a:tcPr marL="68580" marR="68580" marT="34290" marB="34290" anchor="ctr"/>
                </a:tc>
                <a:tc>
                  <a:txBody>
                    <a:bodyPr/>
                    <a:lstStyle/>
                    <a:p>
                      <a:pPr algn="ctr" fontAlgn="ctr"/>
                      <a:r>
                        <a:rPr lang="en-US" altLang="ja-JP" sz="2000" b="1" i="0" u="none" strike="noStrike" dirty="0">
                          <a:solidFill>
                            <a:srgbClr val="B7E7D6"/>
                          </a:solidFill>
                          <a:effectLst/>
                          <a:latin typeface="+mn-lt"/>
                          <a:ea typeface="游ゴシック" panose="020B0400000000000000" pitchFamily="50" charset="-128"/>
                        </a:rPr>
                        <a:t>0.674</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0.364</a:t>
                      </a:r>
                    </a:p>
                  </a:txBody>
                  <a:tcPr marL="9525" marR="9525" marT="9525" marB="0" anchor="ctr"/>
                </a:tc>
                <a:tc>
                  <a:txBody>
                    <a:bodyPr/>
                    <a:lstStyle/>
                    <a:p>
                      <a:pPr algn="ctr" fontAlgn="ctr"/>
                      <a:r>
                        <a:rPr lang="en-US" altLang="ja-JP" sz="2000" b="1" i="0" u="none" strike="noStrike" dirty="0">
                          <a:solidFill>
                            <a:srgbClr val="B7E7D6"/>
                          </a:solidFill>
                          <a:effectLst/>
                          <a:latin typeface="+mn-lt"/>
                          <a:ea typeface="游ゴシック" panose="020B0400000000000000" pitchFamily="50" charset="-128"/>
                        </a:rPr>
                        <a:t>0.397</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400" dirty="0"/>
                        <a:t>3</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0.717</a:t>
                      </a:r>
                    </a:p>
                  </a:txBody>
                  <a:tcPr marL="9525" marR="9525" marT="9525" marB="0" anchor="ctr"/>
                </a:tc>
                <a:tc>
                  <a:txBody>
                    <a:bodyPr/>
                    <a:lstStyle/>
                    <a:p>
                      <a:pPr algn="ctr" fontAlgn="ctr"/>
                      <a:r>
                        <a:rPr lang="en-US" altLang="ja-JP" sz="2000" b="1" i="0" u="none" strike="noStrike" dirty="0">
                          <a:solidFill>
                            <a:srgbClr val="B7E7D6"/>
                          </a:solidFill>
                          <a:effectLst/>
                          <a:latin typeface="+mn-lt"/>
                          <a:ea typeface="游ゴシック" panose="020B0400000000000000" pitchFamily="50" charset="-128"/>
                        </a:rPr>
                        <a:t>0.343</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0.417</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400" dirty="0"/>
                        <a:t>4</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0.687</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0.479</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0.474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400" dirty="0"/>
                        <a:t>5</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0.711</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0.447</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0.477</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en-US" altLang="ja-JP" sz="2400" b="0" dirty="0"/>
                        <a:t>6</a:t>
                      </a:r>
                      <a:endParaRPr kumimoji="1" lang="ja-JP" altLang="en-US" sz="2400" b="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0.705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0.458</a:t>
                      </a:r>
                    </a:p>
                  </a:txBody>
                  <a:tcPr marL="9525" marR="9525" marT="9525" marB="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0.478</a:t>
                      </a:r>
                    </a:p>
                  </a:txBody>
                  <a:tcPr marL="9525" marR="9525" marT="9525" marB="0" anchor="ctr">
                    <a:solidFill>
                      <a:schemeClr val="bg2">
                        <a:lumMod val="50000"/>
                      </a:schemeClr>
                    </a:solidFill>
                  </a:tcPr>
                </a:tc>
                <a:extLst>
                  <a:ext uri="{0D108BD9-81ED-4DB2-BD59-A6C34878D82A}">
                    <a16:rowId xmlns:a16="http://schemas.microsoft.com/office/drawing/2014/main" val="3131216685"/>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000" dirty="0"/>
                        <a:t>0.705</a:t>
                      </a:r>
                      <a:endParaRPr kumimoji="1" lang="ja-JP" altLang="en-US" sz="2000" dirty="0"/>
                    </a:p>
                  </a:txBody>
                  <a:tcPr marL="68580" marR="68580" marT="34290" marB="34290" anchor="ctr"/>
                </a:tc>
                <a:tc>
                  <a:txBody>
                    <a:bodyPr/>
                    <a:lstStyle/>
                    <a:p>
                      <a:pPr algn="ctr"/>
                      <a:r>
                        <a:rPr kumimoji="1" lang="en-US" altLang="ja-JP" sz="2000" dirty="0"/>
                        <a:t>0.000</a:t>
                      </a:r>
                      <a:endParaRPr kumimoji="1" lang="ja-JP" altLang="en-US" sz="2000" dirty="0"/>
                    </a:p>
                  </a:txBody>
                  <a:tcPr marL="68580" marR="68580" marT="34290" marB="34290" anchor="ctr"/>
                </a:tc>
                <a:tc>
                  <a:txBody>
                    <a:bodyPr/>
                    <a:lstStyle/>
                    <a:p>
                      <a:pPr algn="ctr"/>
                      <a:r>
                        <a:rPr kumimoji="1" lang="en-US" altLang="ja-JP" sz="2000" dirty="0"/>
                        <a:t>0.000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275529384"/>
              </p:ext>
            </p:extLst>
          </p:nvPr>
        </p:nvGraphicFramePr>
        <p:xfrm>
          <a:off x="2104336"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000" b="1" dirty="0">
                          <a:solidFill>
                            <a:srgbClr val="F4B54B"/>
                          </a:solidFill>
                        </a:rPr>
                        <a:t>0.723</a:t>
                      </a:r>
                      <a:endParaRPr kumimoji="1" lang="ja-JP" altLang="en-US" sz="2000" b="1" dirty="0">
                        <a:solidFill>
                          <a:srgbClr val="F4B54B"/>
                        </a:solidFill>
                      </a:endParaRPr>
                    </a:p>
                  </a:txBody>
                  <a:tcPr marL="68580" marR="68580" marT="34290" marB="34290" anchor="ctr"/>
                </a:tc>
                <a:tc>
                  <a:txBody>
                    <a:bodyPr/>
                    <a:lstStyle/>
                    <a:p>
                      <a:pPr algn="ctr"/>
                      <a:r>
                        <a:rPr kumimoji="1" lang="en-US" altLang="ja-JP" sz="2000" b="1" dirty="0">
                          <a:solidFill>
                            <a:srgbClr val="F4B54B"/>
                          </a:solidFill>
                        </a:rPr>
                        <a:t>0.489</a:t>
                      </a:r>
                      <a:endParaRPr kumimoji="1" lang="ja-JP" altLang="en-US" sz="2000" b="1" dirty="0">
                        <a:solidFill>
                          <a:srgbClr val="F4B54B"/>
                        </a:solidFill>
                      </a:endParaRPr>
                    </a:p>
                  </a:txBody>
                  <a:tcPr marL="68580" marR="68580" marT="34290" marB="34290" anchor="ctr"/>
                </a:tc>
                <a:tc>
                  <a:txBody>
                    <a:bodyPr/>
                    <a:lstStyle/>
                    <a:p>
                      <a:pPr algn="ctr"/>
                      <a:r>
                        <a:rPr kumimoji="1" lang="en-US" altLang="ja-JP" sz="2000" b="1" dirty="0">
                          <a:solidFill>
                            <a:srgbClr val="F4B54B"/>
                          </a:solidFill>
                        </a:rPr>
                        <a:t>0.510</a:t>
                      </a:r>
                      <a:endParaRPr kumimoji="1" lang="ja-JP" altLang="en-US" sz="20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55146"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cxnSp>
        <p:nvCxnSpPr>
          <p:cNvPr id="8" name="直線矢印コネクタ 7">
            <a:extLst>
              <a:ext uri="{FF2B5EF4-FFF2-40B4-BE49-F238E27FC236}">
                <a16:creationId xmlns:a16="http://schemas.microsoft.com/office/drawing/2014/main" id="{BC815CB7-1900-4E87-B14A-66A7A42AF390}"/>
              </a:ext>
            </a:extLst>
          </p:cNvPr>
          <p:cNvCxnSpPr/>
          <p:nvPr/>
        </p:nvCxnSpPr>
        <p:spPr>
          <a:xfrm>
            <a:off x="7416800" y="2692400"/>
            <a:ext cx="0" cy="2286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E3220D16-DDFA-41E9-83D5-AB8C915305E4}"/>
              </a:ext>
            </a:extLst>
          </p:cNvPr>
          <p:cNvSpPr txBox="1"/>
          <p:nvPr/>
        </p:nvSpPr>
        <p:spPr>
          <a:xfrm>
            <a:off x="7416800" y="3402079"/>
            <a:ext cx="1447800" cy="461665"/>
          </a:xfrm>
          <a:prstGeom prst="rect">
            <a:avLst/>
          </a:prstGeom>
          <a:noFill/>
        </p:spPr>
        <p:txBody>
          <a:bodyPr wrap="square" rtlCol="0">
            <a:spAutoFit/>
          </a:bodyPr>
          <a:lstStyle/>
          <a:p>
            <a:r>
              <a:rPr kumimoji="1" lang="ja-JP" altLang="en-US" sz="2400" dirty="0"/>
              <a:t>増加傾向</a:t>
            </a:r>
          </a:p>
        </p:txBody>
      </p:sp>
    </p:spTree>
    <p:extLst>
      <p:ext uri="{BB962C8B-B14F-4D97-AF65-F5344CB8AC3E}">
        <p14:creationId xmlns:p14="http://schemas.microsoft.com/office/powerpoint/2010/main" val="589359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3</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8201262"/>
              </p:ext>
            </p:extLst>
          </p:nvPr>
        </p:nvGraphicFramePr>
        <p:xfrm>
          <a:off x="2104337" y="1677274"/>
          <a:ext cx="5040001" cy="2396553"/>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rowSpan="2">
                  <a:txBody>
                    <a:bodyPr/>
                    <a:lstStyle/>
                    <a:p>
                      <a:pPr algn="ct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3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000" b="1" dirty="0"/>
                        <a:t>BERT fixed</a:t>
                      </a:r>
                      <a:endParaRPr kumimoji="1" lang="ja-JP" altLang="en-US" sz="2000" b="1" dirty="0"/>
                    </a:p>
                  </a:txBody>
                  <a:tcPr marL="68580" marR="68580" marT="34290" marB="34290" anchor="ctr"/>
                </a:tc>
                <a:tc>
                  <a:txBody>
                    <a:bodyPr/>
                    <a:lstStyle/>
                    <a:p>
                      <a:pPr algn="ctr" fontAlgn="ctr"/>
                      <a:r>
                        <a:rPr lang="en-US" altLang="ja-JP" sz="2000" b="1" i="0" u="none" strike="noStrike" dirty="0">
                          <a:solidFill>
                            <a:srgbClr val="B7E7D6"/>
                          </a:solidFill>
                          <a:effectLst/>
                          <a:latin typeface="+mn-lt"/>
                          <a:ea typeface="游ゴシック" panose="020B0400000000000000" pitchFamily="50" charset="-128"/>
                        </a:rPr>
                        <a:t>0.440</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0.520</a:t>
                      </a:r>
                    </a:p>
                  </a:txBody>
                  <a:tcPr marL="9525" marR="9525" marT="9525" marB="0" anchor="ctr">
                    <a:solidFill>
                      <a:schemeClr val="bg2">
                        <a:lumMod val="50000"/>
                      </a:schemeClr>
                    </a:solidFill>
                  </a:tcPr>
                </a:tc>
                <a:tc>
                  <a:txBody>
                    <a:bodyPr/>
                    <a:lstStyle/>
                    <a:p>
                      <a:pPr algn="ctr" fontAlgn="ctr"/>
                      <a:r>
                        <a:rPr lang="en-US" altLang="ja-JP" sz="2000" b="1" i="0" u="none" strike="noStrike" dirty="0">
                          <a:solidFill>
                            <a:srgbClr val="B7E7D6"/>
                          </a:solidFill>
                          <a:effectLst/>
                          <a:latin typeface="+mn-lt"/>
                          <a:ea typeface="游ゴシック" panose="020B0400000000000000" pitchFamily="50" charset="-128"/>
                        </a:rPr>
                        <a:t>0.316</a:t>
                      </a:r>
                    </a:p>
                  </a:txBody>
                  <a:tcPr marL="9525" marR="9525" marT="9525" marB="0" anchor="ctr"/>
                </a:tc>
                <a:extLst>
                  <a:ext uri="{0D108BD9-81ED-4DB2-BD59-A6C34878D82A}">
                    <a16:rowId xmlns:a16="http://schemas.microsoft.com/office/drawing/2014/main" val="3030559066"/>
                  </a:ext>
                </a:extLst>
              </a:tr>
              <a:tr h="50490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000" b="1" dirty="0"/>
                        <a:t>BERT last layer</a:t>
                      </a:r>
                      <a:endParaRPr kumimoji="1" lang="ja-JP" altLang="en-US" sz="2000" b="1"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0.637</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0.437</a:t>
                      </a:r>
                    </a:p>
                  </a:txBody>
                  <a:tcPr marL="9525" marR="9525" marT="9525" marB="0" anchor="ctr">
                    <a:solidFill>
                      <a:schemeClr val="bg2">
                        <a:lumMod val="50000"/>
                      </a:schemeClr>
                    </a:solidFill>
                  </a:tcP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0.375</a:t>
                      </a:r>
                    </a:p>
                  </a:txBody>
                  <a:tcPr marL="9525" marR="9525" marT="9525" marB="0" anchor="ctr"/>
                </a:tc>
                <a:extLst>
                  <a:ext uri="{0D108BD9-81ED-4DB2-BD59-A6C34878D82A}">
                    <a16:rowId xmlns:a16="http://schemas.microsoft.com/office/drawing/2014/main" val="3505142670"/>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000" dirty="0"/>
                        <a:t>0.751</a:t>
                      </a:r>
                      <a:endParaRPr kumimoji="1" lang="ja-JP" altLang="en-US" sz="2000" dirty="0"/>
                    </a:p>
                  </a:txBody>
                  <a:tcPr marL="68580" marR="68580" marT="34290" marB="34290" anchor="ctr"/>
                </a:tc>
                <a:tc>
                  <a:txBody>
                    <a:bodyPr/>
                    <a:lstStyle/>
                    <a:p>
                      <a:pPr algn="ctr"/>
                      <a:r>
                        <a:rPr kumimoji="1" lang="en-US" altLang="ja-JP" sz="2000" dirty="0"/>
                        <a:t>0.000</a:t>
                      </a:r>
                      <a:endParaRPr kumimoji="1" lang="ja-JP" altLang="en-US" sz="2000" dirty="0"/>
                    </a:p>
                  </a:txBody>
                  <a:tcPr marL="68580" marR="68580" marT="34290" marB="34290" anchor="ctr"/>
                </a:tc>
                <a:tc>
                  <a:txBody>
                    <a:bodyPr/>
                    <a:lstStyle/>
                    <a:p>
                      <a:pPr algn="ctr"/>
                      <a:r>
                        <a:rPr kumimoji="1" lang="en-US" altLang="ja-JP" sz="2000" dirty="0"/>
                        <a:t>0.000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3307270924"/>
              </p:ext>
            </p:extLst>
          </p:nvPr>
        </p:nvGraphicFramePr>
        <p:xfrm>
          <a:off x="2104337" y="4265806"/>
          <a:ext cx="5040001" cy="1009816"/>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dirty="0"/>
                        <a:t>BERT fixed</a:t>
                      </a:r>
                      <a:endParaRPr kumimoji="1" lang="ja-JP" altLang="en-US" sz="2000" dirty="0"/>
                    </a:p>
                  </a:txBody>
                  <a:tcPr marL="68580" marR="68580" marT="34290" marB="34290" anchor="ctr"/>
                </a:tc>
                <a:tc>
                  <a:txBody>
                    <a:bodyPr/>
                    <a:lstStyle/>
                    <a:p>
                      <a:pPr algn="ctr"/>
                      <a:r>
                        <a:rPr kumimoji="1" lang="en-US" altLang="ja-JP" sz="2000" b="1" u="none" dirty="0">
                          <a:solidFill>
                            <a:srgbClr val="F4B54B"/>
                          </a:solidFill>
                        </a:rPr>
                        <a:t>0.766</a:t>
                      </a:r>
                      <a:endParaRPr kumimoji="1" lang="ja-JP" altLang="en-US" sz="2000" b="1" u="none" dirty="0">
                        <a:solidFill>
                          <a:srgbClr val="F4B54B"/>
                        </a:solidFill>
                      </a:endParaRPr>
                    </a:p>
                  </a:txBody>
                  <a:tcPr marL="68580" marR="68580" marT="34290" marB="34290" anchor="ctr"/>
                </a:tc>
                <a:tc>
                  <a:txBody>
                    <a:bodyPr/>
                    <a:lstStyle/>
                    <a:p>
                      <a:pPr algn="ctr"/>
                      <a:r>
                        <a:rPr kumimoji="1" lang="en-US" altLang="ja-JP" sz="2000" b="1" dirty="0">
                          <a:solidFill>
                            <a:srgbClr val="B7E7D6"/>
                          </a:solidFill>
                        </a:rPr>
                        <a:t>0.312</a:t>
                      </a:r>
                      <a:endParaRPr kumimoji="1" lang="ja-JP" altLang="en-US" sz="2000" b="1" dirty="0">
                        <a:solidFill>
                          <a:srgbClr val="B7E7D6"/>
                        </a:solidFill>
                      </a:endParaRPr>
                    </a:p>
                  </a:txBody>
                  <a:tcPr marL="68580" marR="68580" marT="34290" marB="34290" anchor="ctr"/>
                </a:tc>
                <a:tc>
                  <a:txBody>
                    <a:bodyPr/>
                    <a:lstStyle/>
                    <a:p>
                      <a:pPr algn="ctr"/>
                      <a:r>
                        <a:rPr kumimoji="1" lang="en-US" altLang="ja-JP" sz="2000" b="1" dirty="0">
                          <a:solidFill>
                            <a:srgbClr val="F4B54B"/>
                          </a:solidFill>
                        </a:rPr>
                        <a:t>0.400</a:t>
                      </a:r>
                      <a:endParaRPr kumimoji="1" lang="ja-JP" altLang="en-US" sz="20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r h="504908">
                <a:tc>
                  <a:txBody>
                    <a:bodyPr/>
                    <a:lstStyle/>
                    <a:p>
                      <a:pPr algn="ctr"/>
                      <a:r>
                        <a:rPr kumimoji="1" lang="en-US" altLang="ja-JP" sz="2000" dirty="0"/>
                        <a:t>BERT last layer</a:t>
                      </a:r>
                      <a:endParaRPr kumimoji="1" lang="ja-JP" altLang="en-US" sz="2000" dirty="0"/>
                    </a:p>
                  </a:txBody>
                  <a:tcPr marL="68580" marR="68580" marT="34290" marB="34290" anchor="ctr"/>
                </a:tc>
                <a:tc>
                  <a:txBody>
                    <a:bodyPr/>
                    <a:lstStyle/>
                    <a:p>
                      <a:pPr algn="ctr"/>
                      <a:r>
                        <a:rPr kumimoji="1" lang="en-US" altLang="ja-JP" sz="2000" b="0" u="none" dirty="0"/>
                        <a:t>0.720</a:t>
                      </a:r>
                      <a:endParaRPr kumimoji="1" lang="ja-JP" altLang="en-US" sz="2000" b="0" u="none" dirty="0"/>
                    </a:p>
                  </a:txBody>
                  <a:tcPr marL="68580" marR="68580" marT="34290" marB="34290" anchor="ctr"/>
                </a:tc>
                <a:tc>
                  <a:txBody>
                    <a:bodyPr/>
                    <a:lstStyle/>
                    <a:p>
                      <a:pPr algn="ctr"/>
                      <a:r>
                        <a:rPr kumimoji="1" lang="en-US" altLang="ja-JP" sz="2000" b="0" dirty="0">
                          <a:solidFill>
                            <a:schemeClr val="tx1"/>
                          </a:solidFill>
                        </a:rPr>
                        <a:t>0.375</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1" dirty="0">
                          <a:solidFill>
                            <a:srgbClr val="F4B54B"/>
                          </a:solidFill>
                        </a:rPr>
                        <a:t>0.400</a:t>
                      </a:r>
                      <a:endParaRPr kumimoji="1" lang="ja-JP" altLang="en-US" sz="2000" b="1" dirty="0">
                        <a:solidFill>
                          <a:srgbClr val="F4B54B"/>
                        </a:solidFill>
                      </a:endParaRPr>
                    </a:p>
                  </a:txBody>
                  <a:tcPr marL="68580" marR="68580" marT="34290" marB="34290" anchor="ctr"/>
                </a:tc>
                <a:extLst>
                  <a:ext uri="{0D108BD9-81ED-4DB2-BD59-A6C34878D82A}">
                    <a16:rowId xmlns:a16="http://schemas.microsoft.com/office/drawing/2014/main" val="3569901253"/>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55147" y="4075640"/>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29626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64" y="3268856"/>
            <a:ext cx="3361132" cy="3008213"/>
          </a:xfrm>
          <a:prstGeom prst="rect">
            <a:avLst/>
          </a:prstGeom>
        </p:spPr>
      </p:pic>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dirty="0"/>
              <a:t>結果・考察</a:t>
            </a:r>
            <a:endParaRPr lang="en-US" altLang="ja-JP" sz="2400" dirty="0"/>
          </a:p>
          <a:p>
            <a:r>
              <a:rPr lang="ja-JP" altLang="en-US" sz="2400" b="1" dirty="0">
                <a:solidFill>
                  <a:srgbClr val="F4B54B"/>
                </a:solidFill>
              </a:rPr>
              <a:t>まとめと今後の課題</a:t>
            </a:r>
            <a:endParaRPr lang="en-US" altLang="ja-JP" sz="2400" b="1" dirty="0">
              <a:solidFill>
                <a:srgbClr val="F4B54B"/>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Tree>
    <p:extLst>
      <p:ext uri="{BB962C8B-B14F-4D97-AF65-F5344CB8AC3E}">
        <p14:creationId xmlns:p14="http://schemas.microsoft.com/office/powerpoint/2010/main" val="3571758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4370343"/>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BERT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・過去のセリフをより多く考慮することの有用性を確認</a:t>
            </a: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=&gt; </a:t>
            </a:r>
            <a:r>
              <a:rPr lang="ja-JP" altLang="en-US" sz="2400" cap="none" dirty="0">
                <a:solidFill>
                  <a:schemeClr val="tx1">
                    <a:lumMod val="95000"/>
                  </a:schemeClr>
                </a:solidFill>
              </a:rPr>
              <a:t>モデルやパラメータ設定に問題あり</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illustration2vec </a:t>
            </a:r>
            <a:r>
              <a:rPr lang="ja-JP" altLang="en-US" sz="2400" cap="none" dirty="0">
                <a:solidFill>
                  <a:schemeClr val="tx1">
                    <a:lumMod val="95000"/>
                  </a:schemeClr>
                </a:solidFill>
              </a:rPr>
              <a:t>で得たコマの分散表現を加味した</a:t>
            </a: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マルチモーダルな感情推定についても更なる工夫が必要</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6" name="グループ化 5">
            <a:extLst>
              <a:ext uri="{FF2B5EF4-FFF2-40B4-BE49-F238E27FC236}">
                <a16:creationId xmlns:a16="http://schemas.microsoft.com/office/drawing/2014/main" id="{9E9D8F88-AD95-4415-897E-8C7524D8A27A}"/>
              </a:ext>
            </a:extLst>
          </p:cNvPr>
          <p:cNvGrpSpPr/>
          <p:nvPr/>
        </p:nvGrpSpPr>
        <p:grpSpPr>
          <a:xfrm>
            <a:off x="4570810" y="950583"/>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mc:Choice xmlns:a14="http://schemas.microsoft.com/office/drawing/2010/main"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5" name="矢印: 右 44">
            <a:extLst>
              <a:ext uri="{FF2B5EF4-FFF2-40B4-BE49-F238E27FC236}">
                <a16:creationId xmlns:a16="http://schemas.microsoft.com/office/drawing/2014/main" id="{1E54EC6A-598A-490F-A52C-EB6C5F261EBD}"/>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44" name="グループ化 43">
            <a:extLst>
              <a:ext uri="{FF2B5EF4-FFF2-40B4-BE49-F238E27FC236}">
                <a16:creationId xmlns:a16="http://schemas.microsoft.com/office/drawing/2014/main" id="{BCC53C66-9780-428E-8FA9-AE0B4E3316FD}"/>
              </a:ext>
            </a:extLst>
          </p:cNvPr>
          <p:cNvGrpSpPr/>
          <p:nvPr/>
        </p:nvGrpSpPr>
        <p:grpSpPr>
          <a:xfrm>
            <a:off x="4570810" y="950583"/>
            <a:ext cx="3931211" cy="5227677"/>
            <a:chOff x="5286230" y="788859"/>
            <a:chExt cx="3931211" cy="5227677"/>
          </a:xfrm>
        </p:grpSpPr>
        <p:grpSp>
          <p:nvGrpSpPr>
            <p:cNvPr id="6" name="グループ化 5">
              <a:extLst>
                <a:ext uri="{FF2B5EF4-FFF2-40B4-BE49-F238E27FC236}">
                  <a16:creationId xmlns:a16="http://schemas.microsoft.com/office/drawing/2014/main" id="{9E9D8F88-AD95-4415-897E-8C7524D8A27A}"/>
                </a:ext>
              </a:extLst>
            </p:cNvPr>
            <p:cNvGrpSpPr/>
            <p:nvPr/>
          </p:nvGrpSpPr>
          <p:grpSpPr>
            <a:xfrm>
              <a:off x="5286230" y="788859"/>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mc:Choice xmlns:a14="http://schemas.microsoft.com/office/drawing/2010/main"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1" name="正方形/長方形 40">
              <a:extLst>
                <a:ext uri="{FF2B5EF4-FFF2-40B4-BE49-F238E27FC236}">
                  <a16:creationId xmlns:a16="http://schemas.microsoft.com/office/drawing/2014/main" id="{4D995EA1-48AF-4B3A-BE39-F88C043FEDE2}"/>
                </a:ext>
              </a:extLst>
            </p:cNvPr>
            <p:cNvSpPr/>
            <p:nvPr/>
          </p:nvSpPr>
          <p:spPr>
            <a:xfrm>
              <a:off x="6281251"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Vec0</a:t>
              </a:r>
              <a:endParaRPr kumimoji="1" lang="ja-JP" altLang="en-US" sz="1100" b="1" dirty="0"/>
            </a:p>
          </p:txBody>
        </p:sp>
        <p:sp>
          <p:nvSpPr>
            <p:cNvPr id="42" name="正方形/長方形 41">
              <a:extLst>
                <a:ext uri="{FF2B5EF4-FFF2-40B4-BE49-F238E27FC236}">
                  <a16:creationId xmlns:a16="http://schemas.microsoft.com/office/drawing/2014/main" id="{93B089E4-4342-4A8C-BFAE-046758FC7884}"/>
                </a:ext>
              </a:extLst>
            </p:cNvPr>
            <p:cNvSpPr/>
            <p:nvPr/>
          </p:nvSpPr>
          <p:spPr>
            <a:xfrm>
              <a:off x="7475035"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Vec1</a:t>
              </a:r>
              <a:endParaRPr kumimoji="1" lang="ja-JP" altLang="en-US" sz="1100" b="1" dirty="0"/>
            </a:p>
          </p:txBody>
        </p:sp>
        <p:sp>
          <p:nvSpPr>
            <p:cNvPr id="43" name="正方形/長方形 42">
              <a:extLst>
                <a:ext uri="{FF2B5EF4-FFF2-40B4-BE49-F238E27FC236}">
                  <a16:creationId xmlns:a16="http://schemas.microsoft.com/office/drawing/2014/main" id="{1D8E67D6-3A96-44CB-91B7-DB96D2906E5A}"/>
                </a:ext>
              </a:extLst>
            </p:cNvPr>
            <p:cNvSpPr/>
            <p:nvPr/>
          </p:nvSpPr>
          <p:spPr>
            <a:xfrm>
              <a:off x="8675453"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Vec2</a:t>
              </a:r>
              <a:endParaRPr kumimoji="1" lang="ja-JP" altLang="en-US" sz="1100" b="1" dirty="0"/>
            </a:p>
          </p:txBody>
        </p:sp>
      </p:grpSp>
      <p:sp>
        <p:nvSpPr>
          <p:cNvPr id="45" name="矢印: 右 44">
            <a:extLst>
              <a:ext uri="{FF2B5EF4-FFF2-40B4-BE49-F238E27FC236}">
                <a16:creationId xmlns:a16="http://schemas.microsoft.com/office/drawing/2014/main" id="{A0742B5A-D36E-4EFB-805A-B39920C2EFF8}"/>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237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7940566" cy="4616648"/>
          </a:xfrm>
          <a:prstGeom prst="rect">
            <a:avLst/>
          </a:prstGeom>
          <a:noFill/>
        </p:spPr>
        <p:txBody>
          <a:bodyPr wrap="square" rtlCol="0">
            <a:spAutoFit/>
          </a:bodyPr>
          <a:lstStyle/>
          <a:p>
            <a:r>
              <a:rPr kumimoji="1" lang="ja-JP" altLang="en-US" sz="2400" dirty="0"/>
              <a:t>・</a:t>
            </a:r>
            <a:r>
              <a:rPr kumimoji="1" lang="ja-JP" altLang="en-US" sz="2400" dirty="0">
                <a:solidFill>
                  <a:schemeClr val="tx1">
                    <a:lumMod val="95000"/>
                  </a:schemeClr>
                </a:solidFill>
              </a:rPr>
              <a:t>データセットの問題</a:t>
            </a:r>
            <a:endParaRPr kumimoji="1" lang="en-US" altLang="ja-JP" sz="2400" dirty="0">
              <a:solidFill>
                <a:schemeClr val="tx1">
                  <a:lumMod val="95000"/>
                </a:schemeClr>
              </a:solidFill>
            </a:endParaRPr>
          </a:p>
          <a:p>
            <a:endParaRPr kumimoji="1" lang="en-US" altLang="ja-JP" sz="2400" dirty="0">
              <a:solidFill>
                <a:schemeClr val="tx1">
                  <a:lumMod val="95000"/>
                </a:schemeClr>
              </a:solidFill>
            </a:endParaRPr>
          </a:p>
          <a:p>
            <a:r>
              <a:rPr lang="en-US" altLang="ja-JP" sz="2000" dirty="0">
                <a:solidFill>
                  <a:schemeClr val="tx1">
                    <a:lumMod val="95000"/>
                  </a:schemeClr>
                </a:solidFill>
              </a:rPr>
              <a:t>4 </a:t>
            </a:r>
            <a:r>
              <a:rPr lang="ja-JP" altLang="en-US" sz="2000" dirty="0">
                <a:solidFill>
                  <a:schemeClr val="tx1">
                    <a:lumMod val="95000"/>
                  </a:schemeClr>
                </a:solidFill>
              </a:rPr>
              <a:t>コマストーリーデータセットのみでの訓練・テスト </a:t>
            </a:r>
            <a:r>
              <a:rPr lang="ja-JP" altLang="en-US" sz="2000" dirty="0">
                <a:solidFill>
                  <a:srgbClr val="F4B54B"/>
                </a:solidFill>
              </a:rPr>
              <a:t>△</a:t>
            </a:r>
            <a:endParaRPr lang="en-US" altLang="ja-JP" sz="2000" dirty="0">
              <a:solidFill>
                <a:srgbClr val="F4B54B"/>
              </a:solidFill>
            </a:endParaRPr>
          </a:p>
          <a:p>
            <a:endParaRPr lang="en-US" altLang="ja-JP" sz="2000" dirty="0">
              <a:solidFill>
                <a:srgbClr val="F4B54B"/>
              </a:solidFill>
            </a:endParaRPr>
          </a:p>
          <a:p>
            <a:r>
              <a:rPr lang="en-US" altLang="ja-JP" sz="2000" dirty="0"/>
              <a:t>=&gt;</a:t>
            </a:r>
            <a:r>
              <a:rPr lang="ja-JP" altLang="en-US" sz="2000" dirty="0"/>
              <a:t>日本語極性評価データセットを用いて</a:t>
            </a:r>
            <a:endParaRPr lang="en-US" altLang="ja-JP" sz="2000" dirty="0"/>
          </a:p>
          <a:p>
            <a:r>
              <a:rPr lang="en-US" altLang="ja-JP" sz="2000" dirty="0"/>
              <a:t>     BERT </a:t>
            </a:r>
            <a:r>
              <a:rPr lang="ja-JP" altLang="en-US" sz="2000" dirty="0"/>
              <a:t>を </a:t>
            </a:r>
            <a:r>
              <a:rPr lang="en-US" altLang="ja-JP" sz="2000" dirty="0"/>
              <a:t>fine tuning </a:t>
            </a:r>
            <a:r>
              <a:rPr lang="ja-JP" altLang="en-US" sz="2000" dirty="0"/>
              <a:t>し</a:t>
            </a:r>
            <a:r>
              <a:rPr lang="en-US" altLang="ja-JP" sz="2000" dirty="0"/>
              <a:t>, </a:t>
            </a:r>
            <a:r>
              <a:rPr lang="en-US" altLang="ja-JP" sz="2000" dirty="0">
                <a:solidFill>
                  <a:schemeClr val="tx1">
                    <a:lumMod val="95000"/>
                  </a:schemeClr>
                </a:solidFill>
              </a:rPr>
              <a:t>4 </a:t>
            </a:r>
            <a:r>
              <a:rPr lang="ja-JP" altLang="en-US" sz="2000" dirty="0">
                <a:solidFill>
                  <a:schemeClr val="tx1">
                    <a:lumMod val="95000"/>
                  </a:schemeClr>
                </a:solidFill>
              </a:rPr>
              <a:t>コマストーリーデータセットでの</a:t>
            </a:r>
            <a:endParaRPr lang="en-US" altLang="ja-JP" sz="2000" dirty="0">
              <a:solidFill>
                <a:schemeClr val="tx1">
                  <a:lumMod val="95000"/>
                </a:schemeClr>
              </a:solidFill>
            </a:endParaRPr>
          </a:p>
          <a:p>
            <a:r>
              <a:rPr lang="en-US" altLang="ja-JP" sz="2000" dirty="0">
                <a:solidFill>
                  <a:schemeClr val="tx1">
                    <a:lumMod val="95000"/>
                  </a:schemeClr>
                </a:solidFill>
              </a:rPr>
              <a:t>     </a:t>
            </a:r>
            <a:r>
              <a:rPr lang="ja-JP" altLang="en-US" sz="2000" dirty="0">
                <a:solidFill>
                  <a:schemeClr val="tx1">
                    <a:lumMod val="95000"/>
                  </a:schemeClr>
                </a:solidFill>
              </a:rPr>
              <a:t>感情推定問題に転移させる</a:t>
            </a:r>
            <a:endParaRPr lang="en-US" altLang="ja-JP" sz="2000" dirty="0">
              <a:solidFill>
                <a:schemeClr val="tx1">
                  <a:lumMod val="95000"/>
                </a:schemeClr>
              </a:solidFill>
            </a:endParaRPr>
          </a:p>
          <a:p>
            <a:endParaRPr lang="en-US" altLang="ja-JP" sz="2000" dirty="0">
              <a:solidFill>
                <a:schemeClr val="tx1">
                  <a:lumMod val="95000"/>
                </a:schemeClr>
              </a:solidFill>
            </a:endParaRPr>
          </a:p>
          <a:p>
            <a:r>
              <a:rPr lang="en-US" altLang="ja-JP" sz="2000" dirty="0">
                <a:solidFill>
                  <a:schemeClr val="tx1">
                    <a:lumMod val="95000"/>
                  </a:schemeClr>
                </a:solidFill>
              </a:rPr>
              <a:t>=&gt;</a:t>
            </a:r>
          </a:p>
          <a:p>
            <a:r>
              <a:rPr lang="ja-JP" altLang="en-US" sz="2000" dirty="0">
                <a:solidFill>
                  <a:schemeClr val="tx1">
                    <a:lumMod val="95000"/>
                  </a:schemeClr>
                </a:solidFill>
              </a:rPr>
              <a:t>・</a:t>
            </a:r>
            <a:r>
              <a:rPr lang="en-US" altLang="ja-JP" sz="2000" dirty="0">
                <a:solidFill>
                  <a:schemeClr val="tx1">
                    <a:lumMod val="95000"/>
                  </a:schemeClr>
                </a:solidFill>
              </a:rPr>
              <a:t>4 </a:t>
            </a:r>
            <a:r>
              <a:rPr lang="ja-JP" altLang="en-US" sz="2000" dirty="0">
                <a:solidFill>
                  <a:schemeClr val="tx1">
                    <a:lumMod val="95000"/>
                  </a:schemeClr>
                </a:solidFill>
              </a:rPr>
              <a:t>コマストーリーデータセットの感情ラベルの貼り直しが必要</a:t>
            </a:r>
            <a:endParaRPr lang="en-US" altLang="ja-JP" sz="2000" dirty="0">
              <a:solidFill>
                <a:schemeClr val="tx1">
                  <a:lumMod val="95000"/>
                </a:schemeClr>
              </a:solidFill>
            </a:endParaRPr>
          </a:p>
          <a:p>
            <a:r>
              <a:rPr lang="ja-JP" altLang="en-US" sz="2000" dirty="0"/>
              <a:t>・</a:t>
            </a:r>
            <a:r>
              <a:rPr lang="en-US" altLang="ja-JP" sz="2000" dirty="0"/>
              <a:t>manga 109 </a:t>
            </a:r>
            <a:r>
              <a:rPr lang="ja-JP" altLang="en-US" sz="2000" dirty="0"/>
              <a:t>のセリフデータを用いて半教師学習も可能</a:t>
            </a:r>
            <a:endParaRPr lang="en-US" altLang="ja-JP" sz="2000" dirty="0"/>
          </a:p>
          <a:p>
            <a:endParaRPr lang="en-US" altLang="ja-JP" sz="2400" dirty="0">
              <a:solidFill>
                <a:srgbClr val="F4B54B"/>
              </a:solidFill>
            </a:endParaRPr>
          </a:p>
          <a:p>
            <a:endParaRPr lang="en-US" altLang="ja-JP" sz="2400" dirty="0">
              <a:solidFill>
                <a:srgbClr val="F4B54B"/>
              </a:solidFill>
            </a:endParaRPr>
          </a:p>
          <a:p>
            <a:endParaRPr kumimoji="1" lang="ja-JP" altLang="en-US" dirty="0"/>
          </a:p>
        </p:txBody>
      </p:sp>
    </p:spTree>
    <p:extLst>
      <p:ext uri="{BB962C8B-B14F-4D97-AF65-F5344CB8AC3E}">
        <p14:creationId xmlns:p14="http://schemas.microsoft.com/office/powerpoint/2010/main" val="1255242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45</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46</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en-US" altLang="ja-JP" sz="2400" cap="none" dirty="0">
                <a:solidFill>
                  <a:schemeClr val="tx1">
                    <a:lumMod val="95000"/>
                  </a:schemeClr>
                </a:solidFill>
              </a:rPr>
              <a:t>Wikipedia, </a:t>
            </a:r>
            <a:r>
              <a:rPr lang="ja-JP" altLang="en-US" sz="2400" cap="none" dirty="0">
                <a:solidFill>
                  <a:schemeClr val="tx1">
                    <a:lumMod val="95000"/>
                  </a:schemeClr>
                </a:solidFill>
              </a:rPr>
              <a:t>小説家になろう</a:t>
            </a:r>
            <a:r>
              <a:rPr lang="en-US" altLang="ja-JP" sz="2400" cap="none" dirty="0">
                <a:solidFill>
                  <a:schemeClr val="tx1">
                    <a:lumMod val="95000"/>
                  </a:schemeClr>
                </a:solidFill>
              </a:rPr>
              <a:t>, </a:t>
            </a:r>
            <a:r>
              <a:rPr lang="ja-JP" altLang="en-US" sz="2400" cap="none" dirty="0">
                <a:solidFill>
                  <a:schemeClr val="tx1">
                    <a:lumMod val="95000"/>
                  </a:schemeClr>
                </a:solidFill>
              </a:rPr>
              <a:t>青空文庫から抽出した</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約 </a:t>
            </a:r>
            <a:r>
              <a:rPr lang="en-US" altLang="ja-JP" sz="2400" cap="none" dirty="0">
                <a:solidFill>
                  <a:schemeClr val="tx1">
                    <a:lumMod val="95000"/>
                  </a:schemeClr>
                </a:solidFill>
              </a:rPr>
              <a:t>30 GB </a:t>
            </a:r>
            <a:r>
              <a:rPr lang="ja-JP" altLang="en-US" sz="2400" cap="none" dirty="0">
                <a:solidFill>
                  <a:schemeClr val="tx1">
                    <a:lumMod val="95000"/>
                  </a:schemeClr>
                </a:solidFill>
              </a:rPr>
              <a:t>の大規模コーパスを用いて</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事前学習させたモデルを使用</a:t>
            </a:r>
            <a:r>
              <a:rPr lang="en-US" altLang="ja-JP" sz="2400" cap="none" dirty="0">
                <a:solidFill>
                  <a:schemeClr val="tx1">
                    <a:lumMod val="95000"/>
                  </a:schemeClr>
                </a:solidFill>
              </a:rPr>
              <a:t>.</a:t>
            </a: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Tree>
    <p:extLst>
      <p:ext uri="{BB962C8B-B14F-4D97-AF65-F5344CB8AC3E}">
        <p14:creationId xmlns:p14="http://schemas.microsoft.com/office/powerpoint/2010/main" val="433416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64" y="3268856"/>
            <a:ext cx="3361132" cy="3008213"/>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Tree>
    <p:extLst>
      <p:ext uri="{BB962C8B-B14F-4D97-AF65-F5344CB8AC3E}">
        <p14:creationId xmlns:p14="http://schemas.microsoft.com/office/powerpoint/2010/main" val="3851948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Autofit/>
          </a:bodyPr>
          <a:lstStyle/>
          <a:p>
            <a:r>
              <a:rPr lang="en-US" altLang="ja-JP" sz="3600" cap="none" dirty="0">
                <a:solidFill>
                  <a:schemeClr val="tx1"/>
                </a:solidFill>
              </a:rPr>
              <a:t>Doc2Vec </a:t>
            </a:r>
            <a:r>
              <a:rPr lang="ja-JP" altLang="en-US" sz="3600" cap="none" dirty="0">
                <a:solidFill>
                  <a:schemeClr val="tx1"/>
                </a:solidFill>
              </a:rPr>
              <a:t>学習パラメータ</a:t>
            </a:r>
          </a:p>
        </p:txBody>
      </p:sp>
      <p:sp>
        <p:nvSpPr>
          <p:cNvPr id="4" name="スライド番号プレースホルダー 3">
            <a:extLst>
              <a:ext uri="{FF2B5EF4-FFF2-40B4-BE49-F238E27FC236}">
                <a16:creationId xmlns:a16="http://schemas.microsoft.com/office/drawing/2014/main" id="{DB4A4D34-AE7D-4022-BE59-D8364FA12B22}"/>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graphicFrame>
        <p:nvGraphicFramePr>
          <p:cNvPr id="8" name="表 7">
            <a:extLst>
              <a:ext uri="{FF2B5EF4-FFF2-40B4-BE49-F238E27FC236}">
                <a16:creationId xmlns:a16="http://schemas.microsoft.com/office/drawing/2014/main" id="{5464FE5C-897A-4B73-9FB1-CB90987611BA}"/>
              </a:ext>
            </a:extLst>
          </p:cNvPr>
          <p:cNvGraphicFramePr>
            <a:graphicFrameLocks noGrp="1"/>
          </p:cNvGraphicFramePr>
          <p:nvPr>
            <p:extLst>
              <p:ext uri="{D42A27DB-BD31-4B8C-83A1-F6EECF244321}">
                <p14:modId xmlns:p14="http://schemas.microsoft.com/office/powerpoint/2010/main" val="367740802"/>
              </p:ext>
            </p:extLst>
          </p:nvPr>
        </p:nvGraphicFramePr>
        <p:xfrm>
          <a:off x="2628601" y="2124092"/>
          <a:ext cx="3884418" cy="3050124"/>
        </p:xfrm>
        <a:graphic>
          <a:graphicData uri="http://schemas.openxmlformats.org/drawingml/2006/table">
            <a:tbl>
              <a:tblPr firstRow="1" bandRow="1">
                <a:tableStyleId>{BDBED569-4797-4DF1-A0F4-6AAB3CD982D8}</a:tableStyleId>
              </a:tblPr>
              <a:tblGrid>
                <a:gridCol w="1942209">
                  <a:extLst>
                    <a:ext uri="{9D8B030D-6E8A-4147-A177-3AD203B41FA5}">
                      <a16:colId xmlns:a16="http://schemas.microsoft.com/office/drawing/2014/main" val="498377033"/>
                    </a:ext>
                  </a:extLst>
                </a:gridCol>
                <a:gridCol w="1942209">
                  <a:extLst>
                    <a:ext uri="{9D8B030D-6E8A-4147-A177-3AD203B41FA5}">
                      <a16:colId xmlns:a16="http://schemas.microsoft.com/office/drawing/2014/main" val="3842990007"/>
                    </a:ext>
                  </a:extLst>
                </a:gridCol>
              </a:tblGrid>
              <a:tr h="435732">
                <a:tc>
                  <a:txBody>
                    <a:bodyPr/>
                    <a:lstStyle/>
                    <a:p>
                      <a:pPr algn="ctr"/>
                      <a:r>
                        <a:rPr kumimoji="1" lang="ja-JP" altLang="en-US" sz="1800" dirty="0"/>
                        <a:t>モデル</a:t>
                      </a:r>
                    </a:p>
                  </a:txBody>
                  <a:tcPr marL="68580" marR="68580" marT="34290" marB="34290" anchor="ctr"/>
                </a:tc>
                <a:tc>
                  <a:txBody>
                    <a:bodyPr/>
                    <a:lstStyle/>
                    <a:p>
                      <a:pPr algn="ctr"/>
                      <a:r>
                        <a:rPr kumimoji="1" lang="en-US" altLang="ja-JP" sz="1800" dirty="0"/>
                        <a:t>PV-DM</a:t>
                      </a:r>
                      <a:endParaRPr kumimoji="1" lang="ja-JP" altLang="en-US" sz="1800" dirty="0"/>
                    </a:p>
                  </a:txBody>
                  <a:tcPr marL="68580" marR="68580" marT="34290" marB="34290" anchor="ctr"/>
                </a:tc>
                <a:extLst>
                  <a:ext uri="{0D108BD9-81ED-4DB2-BD59-A6C34878D82A}">
                    <a16:rowId xmlns:a16="http://schemas.microsoft.com/office/drawing/2014/main" val="3030559066"/>
                  </a:ext>
                </a:extLst>
              </a:tr>
              <a:tr h="435732">
                <a:tc>
                  <a:txBody>
                    <a:bodyPr/>
                    <a:lstStyle/>
                    <a:p>
                      <a:pPr algn="ctr"/>
                      <a:r>
                        <a:rPr kumimoji="1" lang="en-US" altLang="ja-JP" sz="2400" dirty="0"/>
                        <a:t>vector size</a:t>
                      </a:r>
                      <a:endParaRPr kumimoji="1" lang="ja-JP" altLang="en-US" sz="2400" dirty="0"/>
                    </a:p>
                  </a:txBody>
                  <a:tcPr marL="68580" marR="68580" marT="34290" marB="34290" anchor="ctr"/>
                </a:tc>
                <a:tc>
                  <a:txBody>
                    <a:bodyPr/>
                    <a:lstStyle/>
                    <a:p>
                      <a:pPr algn="ctr"/>
                      <a:r>
                        <a:rPr kumimoji="1" lang="en-US" altLang="ja-JP" sz="2400" dirty="0"/>
                        <a:t>300</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35732">
                <a:tc>
                  <a:txBody>
                    <a:bodyPr/>
                    <a:lstStyle/>
                    <a:p>
                      <a:pPr algn="ctr"/>
                      <a:r>
                        <a:rPr kumimoji="1" lang="en-US" altLang="ja-JP" sz="2400" dirty="0"/>
                        <a:t>epoch</a:t>
                      </a:r>
                      <a:endParaRPr kumimoji="1" lang="ja-JP" altLang="en-US" sz="2400" dirty="0"/>
                    </a:p>
                  </a:txBody>
                  <a:tcPr marL="68580" marR="68580" marT="34290" marB="34290" anchor="ctr"/>
                </a:tc>
                <a:tc>
                  <a:txBody>
                    <a:bodyPr/>
                    <a:lstStyle/>
                    <a:p>
                      <a:pPr algn="ctr"/>
                      <a:r>
                        <a:rPr kumimoji="1" lang="en-US" altLang="ja-JP" sz="2400" dirty="0"/>
                        <a:t>30</a:t>
                      </a:r>
                      <a:endParaRPr kumimoji="1" lang="ja-JP" altLang="en-US" sz="2400" dirty="0"/>
                    </a:p>
                  </a:txBody>
                  <a:tcPr marL="68580" marR="68580" marT="34290" marB="34290" anchor="ctr"/>
                </a:tc>
                <a:extLst>
                  <a:ext uri="{0D108BD9-81ED-4DB2-BD59-A6C34878D82A}">
                    <a16:rowId xmlns:a16="http://schemas.microsoft.com/office/drawing/2014/main" val="2433668884"/>
                  </a:ext>
                </a:extLst>
              </a:tr>
              <a:tr h="435732">
                <a:tc>
                  <a:txBody>
                    <a:bodyPr/>
                    <a:lstStyle/>
                    <a:p>
                      <a:pPr algn="ctr"/>
                      <a:r>
                        <a:rPr kumimoji="1" lang="en-US" altLang="ja-JP" sz="2400" dirty="0"/>
                        <a:t>window</a:t>
                      </a:r>
                      <a:endParaRPr kumimoji="1" lang="ja-JP" altLang="en-US" sz="2400" dirty="0"/>
                    </a:p>
                  </a:txBody>
                  <a:tcPr marL="68580" marR="68580" marT="34290" marB="34290" anchor="ctr"/>
                </a:tc>
                <a:tc>
                  <a:txBody>
                    <a:bodyPr/>
                    <a:lstStyle/>
                    <a:p>
                      <a:pPr algn="ctr"/>
                      <a:r>
                        <a:rPr kumimoji="1" lang="en-US" altLang="ja-JP" sz="2400" dirty="0"/>
                        <a:t>8</a:t>
                      </a:r>
                      <a:endParaRPr kumimoji="1" lang="ja-JP" altLang="en-US" sz="2400" dirty="0"/>
                    </a:p>
                  </a:txBody>
                  <a:tcPr marL="68580" marR="68580" marT="34290" marB="34290" anchor="ctr"/>
                </a:tc>
                <a:extLst>
                  <a:ext uri="{0D108BD9-81ED-4DB2-BD59-A6C34878D82A}">
                    <a16:rowId xmlns:a16="http://schemas.microsoft.com/office/drawing/2014/main" val="113665957"/>
                  </a:ext>
                </a:extLst>
              </a:tr>
              <a:tr h="435732">
                <a:tc>
                  <a:txBody>
                    <a:bodyPr/>
                    <a:lstStyle/>
                    <a:p>
                      <a:pPr algn="ctr"/>
                      <a:r>
                        <a:rPr kumimoji="1" lang="en-US" altLang="ja-JP" sz="2400" dirty="0"/>
                        <a:t>alpha</a:t>
                      </a:r>
                      <a:endParaRPr kumimoji="1" lang="ja-JP" altLang="en-US" sz="2400" dirty="0"/>
                    </a:p>
                  </a:txBody>
                  <a:tcPr marL="68580" marR="68580" marT="34290" marB="34290" anchor="ctr"/>
                </a:tc>
                <a:tc>
                  <a:txBody>
                    <a:bodyPr/>
                    <a:lstStyle/>
                    <a:p>
                      <a:pPr algn="ctr"/>
                      <a:r>
                        <a:rPr kumimoji="1" lang="en-US" altLang="ja-JP" sz="2400" dirty="0"/>
                        <a:t>0.05</a:t>
                      </a:r>
                    </a:p>
                  </a:txBody>
                  <a:tcPr marL="68580" marR="68580" marT="34290" marB="34290" anchor="ctr"/>
                </a:tc>
                <a:extLst>
                  <a:ext uri="{0D108BD9-81ED-4DB2-BD59-A6C34878D82A}">
                    <a16:rowId xmlns:a16="http://schemas.microsoft.com/office/drawing/2014/main" val="4139072511"/>
                  </a:ext>
                </a:extLst>
              </a:tr>
              <a:tr h="435732">
                <a:tc>
                  <a:txBody>
                    <a:bodyPr/>
                    <a:lstStyle/>
                    <a:p>
                      <a:pPr algn="ctr"/>
                      <a:r>
                        <a:rPr kumimoji="1" lang="en-US" altLang="ja-JP" sz="2400" dirty="0"/>
                        <a:t>min count</a:t>
                      </a:r>
                      <a:endParaRPr kumimoji="1" lang="ja-JP" altLang="en-US" sz="2400" dirty="0"/>
                    </a:p>
                  </a:txBody>
                  <a:tcPr marL="68580" marR="68580" marT="34290" marB="34290" anchor="ctr"/>
                </a:tc>
                <a:tc>
                  <a:txBody>
                    <a:bodyPr/>
                    <a:lstStyle/>
                    <a:p>
                      <a:pPr algn="ctr"/>
                      <a:r>
                        <a:rPr kumimoji="1" lang="en-US" altLang="ja-JP" sz="2400" dirty="0"/>
                        <a:t>5</a:t>
                      </a:r>
                    </a:p>
                  </a:txBody>
                  <a:tcPr marL="68580" marR="68580" marT="34290" marB="34290" anchor="ctr"/>
                </a:tc>
                <a:extLst>
                  <a:ext uri="{0D108BD9-81ED-4DB2-BD59-A6C34878D82A}">
                    <a16:rowId xmlns:a16="http://schemas.microsoft.com/office/drawing/2014/main" val="1490093720"/>
                  </a:ext>
                </a:extLst>
              </a:tr>
              <a:tr h="435732">
                <a:tc>
                  <a:txBody>
                    <a:bodyPr/>
                    <a:lstStyle/>
                    <a:p>
                      <a:pPr algn="ctr"/>
                      <a:r>
                        <a:rPr kumimoji="1" lang="en-US" altLang="ja-JP" sz="2400" dirty="0"/>
                        <a:t>workers</a:t>
                      </a:r>
                      <a:endParaRPr kumimoji="1" lang="ja-JP" altLang="en-US" sz="2400" dirty="0"/>
                    </a:p>
                  </a:txBody>
                  <a:tcPr marL="68580" marR="68580" marT="34290" marB="34290" anchor="ctr"/>
                </a:tc>
                <a:tc>
                  <a:txBody>
                    <a:bodyPr/>
                    <a:lstStyle/>
                    <a:p>
                      <a:pPr algn="ctr"/>
                      <a:r>
                        <a:rPr kumimoji="1" lang="en-US" altLang="ja-JP" sz="2400" dirty="0"/>
                        <a:t>4</a:t>
                      </a:r>
                    </a:p>
                  </a:txBody>
                  <a:tcPr marL="68580" marR="68580" marT="34290" marB="34290" anchor="ctr"/>
                </a:tc>
                <a:extLst>
                  <a:ext uri="{0D108BD9-81ED-4DB2-BD59-A6C34878D82A}">
                    <a16:rowId xmlns:a16="http://schemas.microsoft.com/office/drawing/2014/main" val="3646516535"/>
                  </a:ext>
                </a:extLst>
              </a:tr>
            </a:tbl>
          </a:graphicData>
        </a:graphic>
      </p:graphicFrame>
      <p:sp>
        <p:nvSpPr>
          <p:cNvPr id="12" name="テキスト ボックス 11">
            <a:extLst>
              <a:ext uri="{FF2B5EF4-FFF2-40B4-BE49-F238E27FC236}">
                <a16:creationId xmlns:a16="http://schemas.microsoft.com/office/drawing/2014/main" id="{2794844C-DE63-41A7-8024-CBF5AAA0F4E3}"/>
              </a:ext>
            </a:extLst>
          </p:cNvPr>
          <p:cNvSpPr txBox="1"/>
          <p:nvPr/>
        </p:nvSpPr>
        <p:spPr>
          <a:xfrm>
            <a:off x="4865873" y="5174216"/>
            <a:ext cx="2469206" cy="461665"/>
          </a:xfrm>
          <a:prstGeom prst="rect">
            <a:avLst/>
          </a:prstGeom>
          <a:noFill/>
        </p:spPr>
        <p:txBody>
          <a:bodyPr wrap="square" rtlCol="0">
            <a:spAutoFit/>
          </a:bodyPr>
          <a:lstStyle/>
          <a:p>
            <a:r>
              <a:rPr kumimoji="1" lang="ja-JP" altLang="en-US" sz="2400" dirty="0"/>
              <a:t>学習時間 </a:t>
            </a:r>
            <a:r>
              <a:rPr kumimoji="1" lang="en-US" altLang="ja-JP" sz="2400" dirty="0"/>
              <a:t>10</a:t>
            </a:r>
            <a:r>
              <a:rPr kumimoji="1" lang="ja-JP" altLang="en-US" sz="2400" dirty="0"/>
              <a:t>時間</a:t>
            </a:r>
          </a:p>
        </p:txBody>
      </p:sp>
    </p:spTree>
    <p:extLst>
      <p:ext uri="{BB962C8B-B14F-4D97-AF65-F5344CB8AC3E}">
        <p14:creationId xmlns:p14="http://schemas.microsoft.com/office/powerpoint/2010/main" val="11265817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rmAutofit fontScale="90000"/>
          </a:bodyPr>
          <a:lstStyle/>
          <a:p>
            <a:r>
              <a:rPr lang="en-US" altLang="ja-JP" sz="3200" cap="none" dirty="0" err="1">
                <a:solidFill>
                  <a:schemeClr val="tx1"/>
                </a:solidFill>
              </a:rPr>
              <a:t>CosineAnnealingLR</a:t>
            </a:r>
            <a:endParaRPr lang="ja-JP" altLang="en-US" sz="3200" cap="none" dirty="0">
              <a:solidFill>
                <a:schemeClr val="tx1"/>
              </a:solidFill>
            </a:endParaRPr>
          </a:p>
        </p:txBody>
      </p:sp>
      <p:pic>
        <p:nvPicPr>
          <p:cNvPr id="5" name="コンテンツ プレースホルダー 4" descr="抽象, スクリーンショット が含まれている画像&#10;&#10;自動的に生成された説明">
            <a:extLst>
              <a:ext uri="{FF2B5EF4-FFF2-40B4-BE49-F238E27FC236}">
                <a16:creationId xmlns:a16="http://schemas.microsoft.com/office/drawing/2014/main" id="{602D6CDC-9303-4B21-B6F3-89C3E400E4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1819" y="2053347"/>
            <a:ext cx="4240366" cy="3180275"/>
          </a:xfrm>
        </p:spPr>
      </p:pic>
      <p:sp>
        <p:nvSpPr>
          <p:cNvPr id="4" name="スライド番号プレースホルダー 3">
            <a:extLst>
              <a:ext uri="{FF2B5EF4-FFF2-40B4-BE49-F238E27FC236}">
                <a16:creationId xmlns:a16="http://schemas.microsoft.com/office/drawing/2014/main" id="{4B4E59F6-1665-4032-B04D-63D5442ED231}"/>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sp>
        <p:nvSpPr>
          <p:cNvPr id="6" name="テキスト ボックス 5">
            <a:extLst>
              <a:ext uri="{FF2B5EF4-FFF2-40B4-BE49-F238E27FC236}">
                <a16:creationId xmlns:a16="http://schemas.microsoft.com/office/drawing/2014/main" id="{65DBDFF7-F0BB-426C-BACB-1DA2C093C011}"/>
              </a:ext>
            </a:extLst>
          </p:cNvPr>
          <p:cNvSpPr txBox="1"/>
          <p:nvPr/>
        </p:nvSpPr>
        <p:spPr>
          <a:xfrm>
            <a:off x="6785466" y="2053348"/>
            <a:ext cx="2428108" cy="1015663"/>
          </a:xfrm>
          <a:prstGeom prst="rect">
            <a:avLst/>
          </a:prstGeom>
          <a:noFill/>
        </p:spPr>
        <p:txBody>
          <a:bodyPr wrap="square" rtlCol="0">
            <a:spAutoFit/>
          </a:bodyPr>
          <a:lstStyle/>
          <a:p>
            <a:r>
              <a:rPr kumimoji="1" lang="ja-JP" altLang="en-US" sz="2000" dirty="0"/>
              <a:t>周期：</a:t>
            </a:r>
            <a:r>
              <a:rPr kumimoji="1" lang="en-US" altLang="ja-JP" sz="2000" dirty="0"/>
              <a:t>20 epoch</a:t>
            </a:r>
          </a:p>
          <a:p>
            <a:r>
              <a:rPr kumimoji="1" lang="ja-JP" altLang="en-US" sz="2000" dirty="0"/>
              <a:t>上端 </a:t>
            </a:r>
            <a:r>
              <a:rPr kumimoji="1" lang="en-US" altLang="ja-JP" sz="2000" dirty="0"/>
              <a:t>: 5e-06</a:t>
            </a:r>
          </a:p>
          <a:p>
            <a:r>
              <a:rPr kumimoji="1" lang="ja-JP" altLang="en-US" sz="2000" dirty="0"/>
              <a:t>下端 </a:t>
            </a:r>
            <a:r>
              <a:rPr kumimoji="1" lang="en-US" altLang="ja-JP" sz="2000" dirty="0"/>
              <a:t>: 5e-08</a:t>
            </a:r>
            <a:endParaRPr kumimoji="1" lang="ja-JP" altLang="en-US" sz="2000" dirty="0"/>
          </a:p>
        </p:txBody>
      </p:sp>
    </p:spTree>
    <p:extLst>
      <p:ext uri="{BB962C8B-B14F-4D97-AF65-F5344CB8AC3E}">
        <p14:creationId xmlns:p14="http://schemas.microsoft.com/office/powerpoint/2010/main" val="700811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データ処理順まとめ</a:t>
            </a: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2400" dirty="0"/>
              <a:t>4 </a:t>
            </a:r>
            <a:r>
              <a:rPr lang="ja-JP" altLang="en-US" sz="2400" dirty="0"/>
              <a:t>コマストーリーデータセットから感情アノテートが付いたセリフのみを抽出</a:t>
            </a:r>
            <a:endParaRPr lang="en-US" altLang="ja-JP" sz="2400" dirty="0"/>
          </a:p>
          <a:p>
            <a:pPr marL="342892" indent="-342892">
              <a:buFont typeface="+mj-lt"/>
              <a:buAutoNum type="arabicPeriod"/>
            </a:pPr>
            <a:r>
              <a:rPr lang="en-US" altLang="ja-JP" sz="2400" dirty="0"/>
              <a:t>JUMAN++ </a:t>
            </a:r>
            <a:r>
              <a:rPr lang="ja-JP" altLang="en-US" sz="2400" dirty="0"/>
              <a:t>を用いて形態素解析</a:t>
            </a:r>
            <a:endParaRPr lang="en-US" altLang="ja-JP" sz="2400" dirty="0"/>
          </a:p>
          <a:p>
            <a:pPr marL="342892" indent="-342892">
              <a:buFont typeface="+mj-lt"/>
              <a:buAutoNum type="arabicPeriod"/>
            </a:pPr>
            <a:r>
              <a:rPr lang="ja-JP" altLang="en-US" sz="2400" dirty="0"/>
              <a:t>日本語 </a:t>
            </a:r>
            <a:r>
              <a:rPr lang="en-US" altLang="ja-JP" sz="2400" cap="none" dirty="0"/>
              <a:t>WordNet </a:t>
            </a:r>
            <a:r>
              <a:rPr lang="ja-JP" altLang="en-US" sz="2400" dirty="0"/>
              <a:t>のシソーラスを用いて　　　　</a:t>
            </a:r>
            <a:r>
              <a:rPr lang="en-US" altLang="ja-JP" sz="2400" cap="none" dirty="0"/>
              <a:t>Data Augmentation</a:t>
            </a:r>
          </a:p>
          <a:p>
            <a:pPr marL="342892" indent="-342892">
              <a:buFont typeface="+mj-lt"/>
              <a:buAutoNum type="arabicPeriod"/>
            </a:pPr>
            <a:r>
              <a:rPr lang="en-US" altLang="ja-JP" sz="2400" cap="none" dirty="0"/>
              <a:t>Doc2Vec </a:t>
            </a:r>
            <a:r>
              <a:rPr lang="ja-JP" altLang="en-US" sz="2400" cap="none" dirty="0"/>
              <a:t>を用いてセリフの分散表現を得る</a:t>
            </a:r>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spTree>
    <p:extLst>
      <p:ext uri="{BB962C8B-B14F-4D97-AF65-F5344CB8AC3E}">
        <p14:creationId xmlns:p14="http://schemas.microsoft.com/office/powerpoint/2010/main" val="28713627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10 sec</a:t>
            </a:r>
            <a:r>
              <a:rPr lang="ja-JP" altLang="en-US" sz="3200" cap="none" dirty="0"/>
              <a:t> </a:t>
            </a:r>
            <a:r>
              <a:rPr lang="en-US" altLang="ja-JP" sz="3200" cap="none" dirty="0"/>
              <a:t>/ (1epoch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20 sec</a:t>
            </a:r>
            <a:r>
              <a:rPr lang="ja-JP" altLang="en-US" sz="3200" cap="none" dirty="0"/>
              <a:t> </a:t>
            </a:r>
            <a:r>
              <a:rPr lang="en-US" altLang="ja-JP" sz="3200" cap="none" dirty="0"/>
              <a:t>/ (1 epoch</a:t>
            </a:r>
            <a:r>
              <a:rPr lang="ja-JP" altLang="en-US" sz="3200" cap="none" dirty="0"/>
              <a:t> ・</a:t>
            </a:r>
            <a:r>
              <a:rPr lang="en-US" altLang="ja-JP" sz="3200" cap="none" dirty="0"/>
              <a:t>1 </a:t>
            </a:r>
            <a:r>
              <a:rPr lang="ja-JP" altLang="en-US" sz="3200" cap="none" dirty="0"/>
              <a:t>タッチ</a:t>
            </a:r>
            <a:r>
              <a:rPr lang="en-US" altLang="ja-JP" sz="3200" cap="none" dirty="0"/>
              <a:t>) n=4</a:t>
            </a:r>
          </a:p>
          <a:p>
            <a:pPr marL="342892" indent="-342892">
              <a:buFont typeface="+mj-lt"/>
              <a:buAutoNum type="arabicPeriod"/>
            </a:pPr>
            <a:r>
              <a:rPr lang="en-US" altLang="ja-JP" sz="3200" cap="none" dirty="0"/>
              <a:t> 10 sec / (1 epoch</a:t>
            </a:r>
            <a:r>
              <a:rPr lang="ja-JP" altLang="en-US" sz="3200" cap="none" dirty="0"/>
              <a:t> ・</a:t>
            </a:r>
            <a:r>
              <a:rPr lang="en-US" altLang="ja-JP" sz="3200" cap="none" dirty="0"/>
              <a:t>1 </a:t>
            </a:r>
            <a:r>
              <a:rPr lang="ja-JP" altLang="en-US" sz="3200" cap="none" dirty="0"/>
              <a:t>タッチ</a:t>
            </a:r>
            <a:r>
              <a:rPr lang="en-US" altLang="ja-JP" sz="3200" cap="none" dirty="0"/>
              <a:t>) </a:t>
            </a:r>
          </a:p>
          <a:p>
            <a:pPr marL="0" indent="0">
              <a:buNone/>
            </a:pPr>
            <a:endParaRPr lang="ja-JP" altLang="en-US" sz="3200" cap="none" dirty="0"/>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55</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2 </m:t>
                            </m:r>
                            <m:r>
                              <a:rPr kumimoji="1" lang="en-US" altLang="ja-JP" sz="2800" b="0" i="0" smtClean="0">
                                <a:latin typeface="Cambria Math" panose="02040503050406030204" pitchFamily="18" charset="0"/>
                                <a:ea typeface="Cambria Math" panose="02040503050406030204" pitchFamily="18" charset="0"/>
                              </a:rPr>
                              <m:t>×</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56</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58</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64305"/>
            <a:ext cx="9144000" cy="2329390"/>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少年漫画タッチ</a:t>
            </a:r>
          </a:p>
        </p:txBody>
      </p:sp>
    </p:spTree>
    <p:extLst>
      <p:ext uri="{BB962C8B-B14F-4D97-AF65-F5344CB8AC3E}">
        <p14:creationId xmlns:p14="http://schemas.microsoft.com/office/powerpoint/2010/main" val="1595121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79142"/>
            <a:ext cx="9144000" cy="2299716"/>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少年漫画タッチ</a:t>
            </a:r>
          </a:p>
        </p:txBody>
      </p:sp>
      <p:sp>
        <p:nvSpPr>
          <p:cNvPr id="8" name="テキスト ボックス 7">
            <a:extLst>
              <a:ext uri="{FF2B5EF4-FFF2-40B4-BE49-F238E27FC236}">
                <a16:creationId xmlns:a16="http://schemas.microsoft.com/office/drawing/2014/main" id="{221E36B3-54A0-4CDE-A461-F1FB976F653C}"/>
              </a:ext>
            </a:extLst>
          </p:cNvPr>
          <p:cNvSpPr txBox="1"/>
          <p:nvPr/>
        </p:nvSpPr>
        <p:spPr>
          <a:xfrm>
            <a:off x="3174362" y="5246764"/>
            <a:ext cx="2792896" cy="369332"/>
          </a:xfrm>
          <a:prstGeom prst="rect">
            <a:avLst/>
          </a:prstGeom>
          <a:noFill/>
        </p:spPr>
        <p:txBody>
          <a:bodyPr wrap="square" rtlCol="0">
            <a:spAutoFit/>
          </a:bodyPr>
          <a:lstStyle/>
          <a:p>
            <a:pPr algn="ctr"/>
            <a:r>
              <a:rPr kumimoji="1" lang="ja-JP" altLang="en-US" dirty="0"/>
              <a:t>時系列長 </a:t>
            </a:r>
            <a:r>
              <a:rPr kumimoji="1" lang="en-US" altLang="ja-JP" dirty="0"/>
              <a:t>N = 6</a:t>
            </a:r>
            <a:endParaRPr kumimoji="1" lang="ja-JP" altLang="en-US" dirty="0"/>
          </a:p>
        </p:txBody>
      </p:sp>
    </p:spTree>
    <p:extLst>
      <p:ext uri="{BB962C8B-B14F-4D97-AF65-F5344CB8AC3E}">
        <p14:creationId xmlns:p14="http://schemas.microsoft.com/office/powerpoint/2010/main" val="1608712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414335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lang="ja-JP" altLang="en-US" sz="3200" dirty="0">
                <a:solidFill>
                  <a:schemeClr val="tx1"/>
                </a:solidFill>
              </a:rPr>
              <a:t> 喜楽と判別されてしまった例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60</a:t>
            </a:fld>
            <a:endParaRPr kumimoji="1" lang="ja-JP" altLang="en-US"/>
          </a:p>
        </p:txBody>
      </p:sp>
      <p:pic>
        <p:nvPicPr>
          <p:cNvPr id="5" name="図 4" descr="テキスト が含まれている画像&#10;&#10;自動的に生成された説明">
            <a:extLst>
              <a:ext uri="{FF2B5EF4-FFF2-40B4-BE49-F238E27FC236}">
                <a16:creationId xmlns:a16="http://schemas.microsoft.com/office/drawing/2014/main" id="{6E2AEC32-62E3-4A58-A0E0-D5C341D1413B}"/>
              </a:ext>
            </a:extLst>
          </p:cNvPr>
          <p:cNvPicPr>
            <a:picLocks noChangeAspect="1"/>
          </p:cNvPicPr>
          <p:nvPr/>
        </p:nvPicPr>
        <p:blipFill rotWithShape="1">
          <a:blip r:embed="rId2">
            <a:extLst>
              <a:ext uri="{28A0092B-C50C-407E-A947-70E740481C1C}">
                <a14:useLocalDpi xmlns:a14="http://schemas.microsoft.com/office/drawing/2010/main" val="0"/>
              </a:ext>
            </a:extLst>
          </a:blip>
          <a:srcRect l="5680" t="5362" r="50000" b="66957"/>
          <a:stretch/>
        </p:blipFill>
        <p:spPr>
          <a:xfrm>
            <a:off x="856061" y="1910032"/>
            <a:ext cx="2166730" cy="1898374"/>
          </a:xfrm>
          <a:prstGeom prst="rect">
            <a:avLst/>
          </a:prstGeom>
        </p:spPr>
      </p:pic>
      <p:pic>
        <p:nvPicPr>
          <p:cNvPr id="6" name="図 5" descr="テキスト が含まれている画像&#10;&#10;自動的に生成された説明">
            <a:extLst>
              <a:ext uri="{FF2B5EF4-FFF2-40B4-BE49-F238E27FC236}">
                <a16:creationId xmlns:a16="http://schemas.microsoft.com/office/drawing/2014/main" id="{96A772AE-3163-4522-932F-BCBBE18F45A0}"/>
              </a:ext>
            </a:extLst>
          </p:cNvPr>
          <p:cNvPicPr>
            <a:picLocks noChangeAspect="1"/>
          </p:cNvPicPr>
          <p:nvPr/>
        </p:nvPicPr>
        <p:blipFill rotWithShape="1">
          <a:blip r:embed="rId2">
            <a:extLst>
              <a:ext uri="{28A0092B-C50C-407E-A947-70E740481C1C}">
                <a14:useLocalDpi xmlns:a14="http://schemas.microsoft.com/office/drawing/2010/main" val="0"/>
              </a:ext>
            </a:extLst>
          </a:blip>
          <a:srcRect l="5680" t="74301" r="50000" b="5265"/>
          <a:stretch/>
        </p:blipFill>
        <p:spPr>
          <a:xfrm>
            <a:off x="856061" y="4776843"/>
            <a:ext cx="2166730" cy="1401417"/>
          </a:xfrm>
          <a:prstGeom prst="rect">
            <a:avLst/>
          </a:prstGeom>
        </p:spPr>
      </p:pic>
      <p:sp>
        <p:nvSpPr>
          <p:cNvPr id="7" name="テキスト ボックス 6">
            <a:extLst>
              <a:ext uri="{FF2B5EF4-FFF2-40B4-BE49-F238E27FC236}">
                <a16:creationId xmlns:a16="http://schemas.microsoft.com/office/drawing/2014/main" id="{8F1E6CCA-111A-4A9B-8CAA-91271D7F5A9C}"/>
              </a:ext>
            </a:extLst>
          </p:cNvPr>
          <p:cNvSpPr txBox="1"/>
          <p:nvPr/>
        </p:nvSpPr>
        <p:spPr>
          <a:xfrm>
            <a:off x="856061" y="4015409"/>
            <a:ext cx="2085922" cy="646331"/>
          </a:xfrm>
          <a:prstGeom prst="rect">
            <a:avLst/>
          </a:prstGeom>
          <a:noFill/>
        </p:spPr>
        <p:txBody>
          <a:bodyPr wrap="square" rtlCol="0">
            <a:spAutoFit/>
          </a:bodyPr>
          <a:lstStyle/>
          <a:p>
            <a:pPr algn="ctr"/>
            <a:r>
              <a:rPr kumimoji="1" lang="ja-JP" altLang="en-US" dirty="0"/>
              <a:t>・</a:t>
            </a:r>
            <a:endParaRPr kumimoji="1" lang="en-US" altLang="ja-JP" dirty="0"/>
          </a:p>
          <a:p>
            <a:pPr algn="ctr"/>
            <a:r>
              <a:rPr kumimoji="1" lang="ja-JP" altLang="en-US" dirty="0"/>
              <a:t>・</a:t>
            </a:r>
          </a:p>
        </p:txBody>
      </p:sp>
      <p:sp>
        <p:nvSpPr>
          <p:cNvPr id="8" name="正方形/長方形 7">
            <a:extLst>
              <a:ext uri="{FF2B5EF4-FFF2-40B4-BE49-F238E27FC236}">
                <a16:creationId xmlns:a16="http://schemas.microsoft.com/office/drawing/2014/main" id="{463450B7-009B-4332-BD0C-2BADF2BF633B}"/>
              </a:ext>
            </a:extLst>
          </p:cNvPr>
          <p:cNvSpPr/>
          <p:nvPr/>
        </p:nvSpPr>
        <p:spPr>
          <a:xfrm>
            <a:off x="1899022" y="2395329"/>
            <a:ext cx="528616" cy="45905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正方形/長方形 8">
            <a:extLst>
              <a:ext uri="{FF2B5EF4-FFF2-40B4-BE49-F238E27FC236}">
                <a16:creationId xmlns:a16="http://schemas.microsoft.com/office/drawing/2014/main" id="{2487D889-6438-4DB0-AC69-D7D13270499D}"/>
              </a:ext>
            </a:extLst>
          </p:cNvPr>
          <p:cNvSpPr/>
          <p:nvPr/>
        </p:nvSpPr>
        <p:spPr>
          <a:xfrm>
            <a:off x="1370406" y="5630177"/>
            <a:ext cx="528616" cy="45905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11" name="直線矢印コネクタ 10">
            <a:extLst>
              <a:ext uri="{FF2B5EF4-FFF2-40B4-BE49-F238E27FC236}">
                <a16:creationId xmlns:a16="http://schemas.microsoft.com/office/drawing/2014/main" id="{930A28B5-09A5-4D16-B800-B863412ABC3C}"/>
              </a:ext>
            </a:extLst>
          </p:cNvPr>
          <p:cNvCxnSpPr>
            <a:endCxn id="8" idx="3"/>
          </p:cNvCxnSpPr>
          <p:nvPr/>
        </p:nvCxnSpPr>
        <p:spPr>
          <a:xfrm flipH="1">
            <a:off x="2427638" y="2464904"/>
            <a:ext cx="1995275" cy="159954"/>
          </a:xfrm>
          <a:prstGeom prst="straightConnector1">
            <a:avLst/>
          </a:prstGeom>
          <a:ln w="57150">
            <a:solidFill>
              <a:srgbClr val="F4B54B"/>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38BE5A1D-B3DC-43A9-95AF-30437C2911F6}"/>
              </a:ext>
            </a:extLst>
          </p:cNvPr>
          <p:cNvCxnSpPr>
            <a:cxnSpLocks/>
          </p:cNvCxnSpPr>
          <p:nvPr/>
        </p:nvCxnSpPr>
        <p:spPr>
          <a:xfrm flipH="1">
            <a:off x="1899023" y="5277678"/>
            <a:ext cx="2186904" cy="529092"/>
          </a:xfrm>
          <a:prstGeom prst="straightConnector1">
            <a:avLst/>
          </a:prstGeom>
          <a:ln w="57150">
            <a:solidFill>
              <a:srgbClr val="F4B54B"/>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58AC2CA1-95F5-4F1E-90A3-F898D652F78F}"/>
              </a:ext>
            </a:extLst>
          </p:cNvPr>
          <p:cNvSpPr txBox="1"/>
          <p:nvPr/>
        </p:nvSpPr>
        <p:spPr>
          <a:xfrm>
            <a:off x="4234069" y="2280238"/>
            <a:ext cx="1162878" cy="369332"/>
          </a:xfrm>
          <a:prstGeom prst="rect">
            <a:avLst/>
          </a:prstGeom>
          <a:noFill/>
        </p:spPr>
        <p:txBody>
          <a:bodyPr wrap="square" rtlCol="0">
            <a:spAutoFit/>
          </a:bodyPr>
          <a:lstStyle/>
          <a:p>
            <a:pPr algn="ctr"/>
            <a:r>
              <a:rPr kumimoji="1" lang="ja-JP" altLang="en-US" dirty="0"/>
              <a:t>嫌悪</a:t>
            </a:r>
          </a:p>
        </p:txBody>
      </p:sp>
      <p:sp>
        <p:nvSpPr>
          <p:cNvPr id="15" name="テキスト ボックス 14">
            <a:extLst>
              <a:ext uri="{FF2B5EF4-FFF2-40B4-BE49-F238E27FC236}">
                <a16:creationId xmlns:a16="http://schemas.microsoft.com/office/drawing/2014/main" id="{1693026F-B1A5-4B77-9D07-430C49AEDE05}"/>
              </a:ext>
            </a:extLst>
          </p:cNvPr>
          <p:cNvSpPr txBox="1"/>
          <p:nvPr/>
        </p:nvSpPr>
        <p:spPr>
          <a:xfrm>
            <a:off x="3841474" y="5088339"/>
            <a:ext cx="1162878" cy="369332"/>
          </a:xfrm>
          <a:prstGeom prst="rect">
            <a:avLst/>
          </a:prstGeom>
          <a:noFill/>
        </p:spPr>
        <p:txBody>
          <a:bodyPr wrap="square" rtlCol="0">
            <a:spAutoFit/>
          </a:bodyPr>
          <a:lstStyle/>
          <a:p>
            <a:pPr algn="ctr"/>
            <a:r>
              <a:rPr kumimoji="1" lang="ja-JP" altLang="en-US" dirty="0"/>
              <a:t>驚愕</a:t>
            </a:r>
          </a:p>
        </p:txBody>
      </p:sp>
      <p:sp>
        <p:nvSpPr>
          <p:cNvPr id="3" name="正方形/長方形 2">
            <a:extLst>
              <a:ext uri="{FF2B5EF4-FFF2-40B4-BE49-F238E27FC236}">
                <a16:creationId xmlns:a16="http://schemas.microsoft.com/office/drawing/2014/main" id="{0D7A3B6B-E20C-4C08-9C0B-6526C2CC7FA0}"/>
              </a:ext>
            </a:extLst>
          </p:cNvPr>
          <p:cNvSpPr/>
          <p:nvPr/>
        </p:nvSpPr>
        <p:spPr>
          <a:xfrm>
            <a:off x="3234547" y="920162"/>
            <a:ext cx="2672526" cy="369332"/>
          </a:xfrm>
          <a:prstGeom prst="rect">
            <a:avLst/>
          </a:prstGeom>
        </p:spPr>
        <p:txBody>
          <a:bodyPr wrap="none">
            <a:spAutoFit/>
          </a:bodyPr>
          <a:lstStyle/>
          <a:p>
            <a:r>
              <a:rPr kumimoji="1" lang="en-US" altLang="ja-JP" dirty="0"/>
              <a:t>&lt; </a:t>
            </a:r>
            <a:r>
              <a:rPr kumimoji="1" lang="ja-JP" altLang="en-US" dirty="0"/>
              <a:t>ギャグタッチ  </a:t>
            </a:r>
            <a:r>
              <a:rPr kumimoji="1" lang="en-US" altLang="ja-JP" dirty="0"/>
              <a:t>N = 6 &gt;</a:t>
            </a:r>
          </a:p>
        </p:txBody>
      </p:sp>
    </p:spTree>
    <p:extLst>
      <p:ext uri="{BB962C8B-B14F-4D97-AF65-F5344CB8AC3E}">
        <p14:creationId xmlns:p14="http://schemas.microsoft.com/office/powerpoint/2010/main" val="22120025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lang="ja-JP" altLang="en-US" sz="3200" dirty="0">
                <a:solidFill>
                  <a:schemeClr val="tx1"/>
                </a:solidFill>
              </a:rPr>
              <a:t> 喜楽と判別できなかった例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61</a:t>
            </a:fld>
            <a:endParaRPr kumimoji="1" lang="ja-JP" altLang="en-US"/>
          </a:p>
        </p:txBody>
      </p:sp>
      <p:sp>
        <p:nvSpPr>
          <p:cNvPr id="3" name="テキスト ボックス 2">
            <a:extLst>
              <a:ext uri="{FF2B5EF4-FFF2-40B4-BE49-F238E27FC236}">
                <a16:creationId xmlns:a16="http://schemas.microsoft.com/office/drawing/2014/main" id="{29792BA3-588B-4924-8595-F2B80396630F}"/>
              </a:ext>
            </a:extLst>
          </p:cNvPr>
          <p:cNvSpPr txBox="1"/>
          <p:nvPr/>
        </p:nvSpPr>
        <p:spPr>
          <a:xfrm>
            <a:off x="972152" y="2142180"/>
            <a:ext cx="5890661" cy="4401205"/>
          </a:xfrm>
          <a:prstGeom prst="rect">
            <a:avLst/>
          </a:prstGeom>
          <a:noFill/>
        </p:spPr>
        <p:txBody>
          <a:bodyPr wrap="square" rtlCol="0">
            <a:spAutoFit/>
          </a:bodyPr>
          <a:lstStyle/>
          <a:p>
            <a:r>
              <a:rPr kumimoji="1" lang="en-US" altLang="ja-JP" sz="2800" dirty="0"/>
              <a:t>&lt; </a:t>
            </a:r>
            <a:r>
              <a:rPr kumimoji="1" lang="ja-JP" altLang="en-US" sz="2800" dirty="0"/>
              <a:t>ギャグタッチ  </a:t>
            </a:r>
            <a:r>
              <a:rPr kumimoji="1" lang="en-US" altLang="ja-JP" sz="2800" dirty="0"/>
              <a:t>N = 6 &gt;</a:t>
            </a:r>
          </a:p>
          <a:p>
            <a:endParaRPr kumimoji="1" lang="en-US" altLang="ja-JP" sz="2800" dirty="0"/>
          </a:p>
          <a:p>
            <a:r>
              <a:rPr kumimoji="1" lang="ja-JP" altLang="en-US" sz="2800" dirty="0"/>
              <a:t>そうなんだ～</a:t>
            </a:r>
            <a:endParaRPr kumimoji="1" lang="en-US" altLang="ja-JP" sz="2800" dirty="0"/>
          </a:p>
          <a:p>
            <a:endParaRPr kumimoji="1" lang="en-US" altLang="ja-JP" sz="2800" dirty="0"/>
          </a:p>
          <a:p>
            <a:r>
              <a:rPr kumimoji="1" lang="ja-JP" altLang="en-US" sz="2800" dirty="0"/>
              <a:t>今日は良い実験結果が出たな</a:t>
            </a:r>
            <a:endParaRPr kumimoji="1" lang="en-US" altLang="ja-JP" sz="2800" dirty="0"/>
          </a:p>
          <a:p>
            <a:endParaRPr kumimoji="1" lang="en-US" altLang="ja-JP" sz="2800" dirty="0"/>
          </a:p>
          <a:p>
            <a:r>
              <a:rPr kumimoji="1" lang="ja-JP" altLang="en-US" sz="2800" dirty="0"/>
              <a:t>もう少し頑張るか</a:t>
            </a:r>
            <a:endParaRPr kumimoji="1" lang="en-US" altLang="ja-JP" sz="2800" dirty="0"/>
          </a:p>
          <a:p>
            <a:endParaRPr kumimoji="1" lang="en-US" altLang="ja-JP" sz="2800" dirty="0"/>
          </a:p>
          <a:p>
            <a:pPr marL="457200" indent="-457200">
              <a:buFont typeface="Symbol" panose="05050102010706020507" pitchFamily="18" charset="2"/>
              <a:buChar char="Þ"/>
            </a:pPr>
            <a:r>
              <a:rPr kumimoji="1" lang="ja-JP" altLang="en-US" sz="2800" dirty="0"/>
              <a:t>実験 </a:t>
            </a:r>
            <a:r>
              <a:rPr kumimoji="1" lang="en-US" altLang="ja-JP" sz="2800" dirty="0"/>
              <a:t>1 </a:t>
            </a:r>
            <a:r>
              <a:rPr kumimoji="1" lang="ja-JP" altLang="en-US" sz="2800" dirty="0"/>
              <a:t>でも失敗していた</a:t>
            </a:r>
            <a:r>
              <a:rPr kumimoji="1" lang="en-US" altLang="ja-JP" sz="2800" dirty="0"/>
              <a:t>.</a:t>
            </a:r>
          </a:p>
          <a:p>
            <a:pPr marL="457200" indent="-457200">
              <a:buFont typeface="Symbol" panose="05050102010706020507" pitchFamily="18" charset="2"/>
              <a:buChar char="Þ"/>
            </a:pPr>
            <a:r>
              <a:rPr kumimoji="1" lang="ja-JP" altLang="en-US" sz="2800" dirty="0"/>
              <a:t>分散表現が上手く取れていない</a:t>
            </a:r>
            <a:endParaRPr kumimoji="1" lang="en-US" altLang="ja-JP" sz="2800" dirty="0"/>
          </a:p>
        </p:txBody>
      </p:sp>
    </p:spTree>
    <p:extLst>
      <p:ext uri="{BB962C8B-B14F-4D97-AF65-F5344CB8AC3E}">
        <p14:creationId xmlns:p14="http://schemas.microsoft.com/office/powerpoint/2010/main" val="28983968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t-SNE </a:t>
            </a:r>
            <a:r>
              <a:rPr lang="ja-JP" altLang="en-US" sz="4050" cap="none" dirty="0">
                <a:solidFill>
                  <a:schemeClr val="tx1"/>
                </a:solidFill>
              </a:rPr>
              <a:t>による解析</a:t>
            </a:r>
          </a:p>
        </p:txBody>
      </p:sp>
      <p:sp>
        <p:nvSpPr>
          <p:cNvPr id="4" name="スライド番号プレースホルダー 3">
            <a:extLst>
              <a:ext uri="{FF2B5EF4-FFF2-40B4-BE49-F238E27FC236}">
                <a16:creationId xmlns:a16="http://schemas.microsoft.com/office/drawing/2014/main" id="{336FA3C0-F232-402D-9A73-714BDFB2803F}"/>
              </a:ext>
            </a:extLst>
          </p:cNvPr>
          <p:cNvSpPr>
            <a:spLocks noGrp="1"/>
          </p:cNvSpPr>
          <p:nvPr>
            <p:ph type="sldNum" sz="quarter" idx="12"/>
          </p:nvPr>
        </p:nvSpPr>
        <p:spPr/>
        <p:txBody>
          <a:bodyPr/>
          <a:lstStyle/>
          <a:p>
            <a:fld id="{84E5AB44-6C43-4864-84E5-D75B94A07FCF}" type="slidenum">
              <a:rPr kumimoji="1" lang="ja-JP" altLang="en-US" smtClean="0"/>
              <a:t>62</a:t>
            </a:fld>
            <a:endParaRPr kumimoji="1" lang="ja-JP" altLang="en-US"/>
          </a:p>
        </p:txBody>
      </p:sp>
      <p:pic>
        <p:nvPicPr>
          <p:cNvPr id="8" name="図 7">
            <a:extLst>
              <a:ext uri="{FF2B5EF4-FFF2-40B4-BE49-F238E27FC236}">
                <a16:creationId xmlns:a16="http://schemas.microsoft.com/office/drawing/2014/main" id="{9C10449E-F8F0-4358-AFC8-D227787B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82" y="1677274"/>
            <a:ext cx="7382055" cy="3691028"/>
          </a:xfrm>
          <a:prstGeom prst="rect">
            <a:avLst/>
          </a:prstGeom>
        </p:spPr>
      </p:pic>
      <p:sp>
        <p:nvSpPr>
          <p:cNvPr id="9" name="テキスト ボックス 8">
            <a:extLst>
              <a:ext uri="{FF2B5EF4-FFF2-40B4-BE49-F238E27FC236}">
                <a16:creationId xmlns:a16="http://schemas.microsoft.com/office/drawing/2014/main" id="{0CB4B26E-8C9E-4E1A-9D2A-3CF75EC16D73}"/>
              </a:ext>
            </a:extLst>
          </p:cNvPr>
          <p:cNvSpPr txBox="1"/>
          <p:nvPr/>
        </p:nvSpPr>
        <p:spPr>
          <a:xfrm>
            <a:off x="3014822" y="1677276"/>
            <a:ext cx="3111979" cy="369332"/>
          </a:xfrm>
          <a:prstGeom prst="rect">
            <a:avLst/>
          </a:prstGeom>
          <a:noFill/>
        </p:spPr>
        <p:txBody>
          <a:bodyPr wrap="square" rtlCol="0">
            <a:spAutoFit/>
          </a:bodyPr>
          <a:lstStyle/>
          <a:p>
            <a:pPr algn="ctr"/>
            <a:r>
              <a:rPr kumimoji="1" lang="ja-JP" altLang="en-US" dirty="0">
                <a:solidFill>
                  <a:schemeClr val="bg2"/>
                </a:solidFill>
              </a:rPr>
              <a:t>少年漫画タッチ</a:t>
            </a:r>
          </a:p>
        </p:txBody>
      </p:sp>
      <p:sp>
        <p:nvSpPr>
          <p:cNvPr id="11" name="フリーフォーム: 図形 10">
            <a:extLst>
              <a:ext uri="{FF2B5EF4-FFF2-40B4-BE49-F238E27FC236}">
                <a16:creationId xmlns:a16="http://schemas.microsoft.com/office/drawing/2014/main" id="{72AEB9AF-9D7B-4671-B30D-EAD06A1E4B0A}"/>
              </a:ext>
            </a:extLst>
          </p:cNvPr>
          <p:cNvSpPr/>
          <p:nvPr/>
        </p:nvSpPr>
        <p:spPr>
          <a:xfrm>
            <a:off x="4566644" y="2252019"/>
            <a:ext cx="999543" cy="793114"/>
          </a:xfrm>
          <a:custGeom>
            <a:avLst/>
            <a:gdLst>
              <a:gd name="connsiteX0" fmla="*/ 138006 w 1332724"/>
              <a:gd name="connsiteY0" fmla="*/ 242436 h 1057485"/>
              <a:gd name="connsiteX1" fmla="*/ 326850 w 1332724"/>
              <a:gd name="connsiteY1" fmla="*/ 28745 h 1057485"/>
              <a:gd name="connsiteX2" fmla="*/ 1325732 w 1332724"/>
              <a:gd name="connsiteY2" fmla="*/ 838784 h 1057485"/>
              <a:gd name="connsiteX3" fmla="*/ 734354 w 1332724"/>
              <a:gd name="connsiteY3" fmla="*/ 1057445 h 1057485"/>
              <a:gd name="connsiteX4" fmla="*/ 33645 w 1332724"/>
              <a:gd name="connsiteY4" fmla="*/ 828845 h 1057485"/>
              <a:gd name="connsiteX5" fmla="*/ 138006 w 1332724"/>
              <a:gd name="connsiteY5" fmla="*/ 242436 h 105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24" h="1057485">
                <a:moveTo>
                  <a:pt x="138006" y="242436"/>
                </a:moveTo>
                <a:cubicBezTo>
                  <a:pt x="186873" y="109086"/>
                  <a:pt x="128896" y="-70646"/>
                  <a:pt x="326850" y="28745"/>
                </a:cubicBezTo>
                <a:cubicBezTo>
                  <a:pt x="524804" y="128136"/>
                  <a:pt x="1257815" y="667334"/>
                  <a:pt x="1325732" y="838784"/>
                </a:cubicBezTo>
                <a:cubicBezTo>
                  <a:pt x="1393649" y="1010234"/>
                  <a:pt x="949702" y="1059101"/>
                  <a:pt x="734354" y="1057445"/>
                </a:cubicBezTo>
                <a:cubicBezTo>
                  <a:pt x="519006" y="1055789"/>
                  <a:pt x="135521" y="967993"/>
                  <a:pt x="33645" y="828845"/>
                </a:cubicBezTo>
                <a:cubicBezTo>
                  <a:pt x="-68231" y="689697"/>
                  <a:pt x="89139" y="375786"/>
                  <a:pt x="138006" y="24243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フリーフォーム: 図形 11">
            <a:extLst>
              <a:ext uri="{FF2B5EF4-FFF2-40B4-BE49-F238E27FC236}">
                <a16:creationId xmlns:a16="http://schemas.microsoft.com/office/drawing/2014/main" id="{2E4A2B19-B44F-4CCF-A20C-A54896435A0A}"/>
              </a:ext>
            </a:extLst>
          </p:cNvPr>
          <p:cNvSpPr/>
          <p:nvPr/>
        </p:nvSpPr>
        <p:spPr>
          <a:xfrm>
            <a:off x="4716234" y="4482251"/>
            <a:ext cx="1395787" cy="349649"/>
          </a:xfrm>
          <a:custGeom>
            <a:avLst/>
            <a:gdLst>
              <a:gd name="connsiteX0" fmla="*/ 490179 w 1861049"/>
              <a:gd name="connsiteY0" fmla="*/ 404591 h 466199"/>
              <a:gd name="connsiteX1" fmla="*/ 57827 w 1861049"/>
              <a:gd name="connsiteY1" fmla="*/ 290291 h 466199"/>
              <a:gd name="connsiteX2" fmla="*/ 192005 w 1861049"/>
              <a:gd name="connsiteY2" fmla="*/ 2056 h 466199"/>
              <a:gd name="connsiteX3" fmla="*/ 1752449 w 1861049"/>
              <a:gd name="connsiteY3" fmla="*/ 175991 h 466199"/>
              <a:gd name="connsiteX4" fmla="*/ 1593422 w 1861049"/>
              <a:gd name="connsiteY4" fmla="*/ 454286 h 466199"/>
              <a:gd name="connsiteX5" fmla="*/ 490179 w 1861049"/>
              <a:gd name="connsiteY5" fmla="*/ 404591 h 46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049" h="466199">
                <a:moveTo>
                  <a:pt x="490179" y="404591"/>
                </a:moveTo>
                <a:cubicBezTo>
                  <a:pt x="234247" y="377259"/>
                  <a:pt x="107523" y="357380"/>
                  <a:pt x="57827" y="290291"/>
                </a:cubicBezTo>
                <a:cubicBezTo>
                  <a:pt x="8131" y="223202"/>
                  <a:pt x="-90432" y="21106"/>
                  <a:pt x="192005" y="2056"/>
                </a:cubicBezTo>
                <a:cubicBezTo>
                  <a:pt x="474442" y="-16994"/>
                  <a:pt x="1518880" y="100619"/>
                  <a:pt x="1752449" y="175991"/>
                </a:cubicBezTo>
                <a:cubicBezTo>
                  <a:pt x="1986018" y="251363"/>
                  <a:pt x="1800487" y="417014"/>
                  <a:pt x="1593422" y="454286"/>
                </a:cubicBezTo>
                <a:cubicBezTo>
                  <a:pt x="1386357" y="491558"/>
                  <a:pt x="746111" y="431923"/>
                  <a:pt x="490179" y="40459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フリーフォーム: 図形 12">
            <a:extLst>
              <a:ext uri="{FF2B5EF4-FFF2-40B4-BE49-F238E27FC236}">
                <a16:creationId xmlns:a16="http://schemas.microsoft.com/office/drawing/2014/main" id="{69DE3A0B-441E-44E4-9397-FFD3F6720EC2}"/>
              </a:ext>
            </a:extLst>
          </p:cNvPr>
          <p:cNvSpPr/>
          <p:nvPr/>
        </p:nvSpPr>
        <p:spPr>
          <a:xfrm>
            <a:off x="4359718" y="3310686"/>
            <a:ext cx="173156" cy="209424"/>
          </a:xfrm>
          <a:custGeom>
            <a:avLst/>
            <a:gdLst>
              <a:gd name="connsiteX0" fmla="*/ 80946 w 230874"/>
              <a:gd name="connsiteY0" fmla="*/ 242235 h 279232"/>
              <a:gd name="connsiteX1" fmla="*/ 1433 w 230874"/>
              <a:gd name="connsiteY1" fmla="*/ 53391 h 279232"/>
              <a:gd name="connsiteX2" fmla="*/ 145551 w 230874"/>
              <a:gd name="connsiteY2" fmla="*/ 13635 h 279232"/>
              <a:gd name="connsiteX3" fmla="*/ 230033 w 230874"/>
              <a:gd name="connsiteY3" fmla="*/ 257143 h 279232"/>
              <a:gd name="connsiteX4" fmla="*/ 80946 w 230874"/>
              <a:gd name="connsiteY4" fmla="*/ 242235 h 27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74" h="279232">
                <a:moveTo>
                  <a:pt x="80946" y="242235"/>
                </a:moveTo>
                <a:cubicBezTo>
                  <a:pt x="42846" y="208276"/>
                  <a:pt x="-9334" y="91491"/>
                  <a:pt x="1433" y="53391"/>
                </a:cubicBezTo>
                <a:cubicBezTo>
                  <a:pt x="12200" y="15291"/>
                  <a:pt x="107451" y="-20324"/>
                  <a:pt x="145551" y="13635"/>
                </a:cubicBezTo>
                <a:cubicBezTo>
                  <a:pt x="183651" y="47594"/>
                  <a:pt x="238316" y="216558"/>
                  <a:pt x="230033" y="257143"/>
                </a:cubicBezTo>
                <a:cubicBezTo>
                  <a:pt x="221750" y="297728"/>
                  <a:pt x="119046" y="276194"/>
                  <a:pt x="80946" y="2422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フリーフォーム: 図形 13">
            <a:extLst>
              <a:ext uri="{FF2B5EF4-FFF2-40B4-BE49-F238E27FC236}">
                <a16:creationId xmlns:a16="http://schemas.microsoft.com/office/drawing/2014/main" id="{336416C9-7558-4844-8759-9F5157BA7160}"/>
              </a:ext>
            </a:extLst>
          </p:cNvPr>
          <p:cNvSpPr/>
          <p:nvPr/>
        </p:nvSpPr>
        <p:spPr>
          <a:xfrm>
            <a:off x="3172288" y="2331811"/>
            <a:ext cx="175137" cy="183237"/>
          </a:xfrm>
          <a:custGeom>
            <a:avLst/>
            <a:gdLst>
              <a:gd name="connsiteX0" fmla="*/ 2848 w 233516"/>
              <a:gd name="connsiteY0" fmla="*/ 112102 h 244316"/>
              <a:gd name="connsiteX1" fmla="*/ 148320 w 233516"/>
              <a:gd name="connsiteY1" fmla="*/ 243720 h 244316"/>
              <a:gd name="connsiteX2" fmla="*/ 231448 w 233516"/>
              <a:gd name="connsiteY2" fmla="*/ 56684 h 244316"/>
              <a:gd name="connsiteX3" fmla="*/ 65193 w 233516"/>
              <a:gd name="connsiteY3" fmla="*/ 1265 h 244316"/>
              <a:gd name="connsiteX4" fmla="*/ 2848 w 233516"/>
              <a:gd name="connsiteY4" fmla="*/ 112102 h 24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516" h="244316">
                <a:moveTo>
                  <a:pt x="2848" y="112102"/>
                </a:moveTo>
                <a:cubicBezTo>
                  <a:pt x="16702" y="152511"/>
                  <a:pt x="110220" y="252956"/>
                  <a:pt x="148320" y="243720"/>
                </a:cubicBezTo>
                <a:cubicBezTo>
                  <a:pt x="186420" y="234484"/>
                  <a:pt x="245302" y="97093"/>
                  <a:pt x="231448" y="56684"/>
                </a:cubicBezTo>
                <a:cubicBezTo>
                  <a:pt x="217594" y="16275"/>
                  <a:pt x="102138" y="-5662"/>
                  <a:pt x="65193" y="1265"/>
                </a:cubicBezTo>
                <a:cubicBezTo>
                  <a:pt x="28248" y="8192"/>
                  <a:pt x="-11006" y="71693"/>
                  <a:pt x="2848" y="11210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0" name="図 9">
            <a:extLst>
              <a:ext uri="{FF2B5EF4-FFF2-40B4-BE49-F238E27FC236}">
                <a16:creationId xmlns:a16="http://schemas.microsoft.com/office/drawing/2014/main" id="{2E3A45F4-C9B1-4FE9-B72E-3D5A06A4ECC5}"/>
              </a:ext>
            </a:extLst>
          </p:cNvPr>
          <p:cNvPicPr>
            <a:picLocks noChangeAspect="1"/>
          </p:cNvPicPr>
          <p:nvPr/>
        </p:nvPicPr>
        <p:blipFill rotWithShape="1">
          <a:blip r:embed="rId3">
            <a:extLst>
              <a:ext uri="{28A0092B-C50C-407E-A947-70E740481C1C}">
                <a14:useLocalDpi xmlns:a14="http://schemas.microsoft.com/office/drawing/2010/main" val="0"/>
              </a:ext>
            </a:extLst>
          </a:blip>
          <a:srcRect l="91951" t="12918" r="3421" b="82893"/>
          <a:stretch/>
        </p:blipFill>
        <p:spPr>
          <a:xfrm>
            <a:off x="6772902" y="924338"/>
            <a:ext cx="1488935" cy="673837"/>
          </a:xfrm>
          <a:prstGeom prst="rect">
            <a:avLst/>
          </a:prstGeom>
        </p:spPr>
      </p:pic>
    </p:spTree>
    <p:extLst>
      <p:ext uri="{BB962C8B-B14F-4D97-AF65-F5344CB8AC3E}">
        <p14:creationId xmlns:p14="http://schemas.microsoft.com/office/powerpoint/2010/main" val="41212200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t-SNE </a:t>
            </a:r>
            <a:r>
              <a:rPr lang="ja-JP" altLang="en-US" sz="4050" cap="none" dirty="0">
                <a:solidFill>
                  <a:schemeClr val="tx1"/>
                </a:solidFill>
              </a:rPr>
              <a:t>による解析</a:t>
            </a:r>
          </a:p>
        </p:txBody>
      </p:sp>
      <p:sp>
        <p:nvSpPr>
          <p:cNvPr id="4" name="スライド番号プレースホルダー 3">
            <a:extLst>
              <a:ext uri="{FF2B5EF4-FFF2-40B4-BE49-F238E27FC236}">
                <a16:creationId xmlns:a16="http://schemas.microsoft.com/office/drawing/2014/main" id="{336FA3C0-F232-402D-9A73-714BDFB2803F}"/>
              </a:ext>
            </a:extLst>
          </p:cNvPr>
          <p:cNvSpPr>
            <a:spLocks noGrp="1"/>
          </p:cNvSpPr>
          <p:nvPr>
            <p:ph type="sldNum" sz="quarter" idx="12"/>
          </p:nvPr>
        </p:nvSpPr>
        <p:spPr/>
        <p:txBody>
          <a:bodyPr/>
          <a:lstStyle/>
          <a:p>
            <a:fld id="{84E5AB44-6C43-4864-84E5-D75B94A07FCF}" type="slidenum">
              <a:rPr kumimoji="1" lang="ja-JP" altLang="en-US" smtClean="0"/>
              <a:t>63</a:t>
            </a:fld>
            <a:endParaRPr kumimoji="1" lang="ja-JP" altLang="en-US"/>
          </a:p>
        </p:txBody>
      </p:sp>
      <p:pic>
        <p:nvPicPr>
          <p:cNvPr id="8" name="図 7">
            <a:extLst>
              <a:ext uri="{FF2B5EF4-FFF2-40B4-BE49-F238E27FC236}">
                <a16:creationId xmlns:a16="http://schemas.microsoft.com/office/drawing/2014/main" id="{9C10449E-F8F0-4358-AFC8-D227787B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82" y="1677274"/>
            <a:ext cx="7382055" cy="3691028"/>
          </a:xfrm>
          <a:prstGeom prst="rect">
            <a:avLst/>
          </a:prstGeom>
        </p:spPr>
      </p:pic>
      <p:sp>
        <p:nvSpPr>
          <p:cNvPr id="9" name="テキスト ボックス 8">
            <a:extLst>
              <a:ext uri="{FF2B5EF4-FFF2-40B4-BE49-F238E27FC236}">
                <a16:creationId xmlns:a16="http://schemas.microsoft.com/office/drawing/2014/main" id="{0CB4B26E-8C9E-4E1A-9D2A-3CF75EC16D73}"/>
              </a:ext>
            </a:extLst>
          </p:cNvPr>
          <p:cNvSpPr txBox="1"/>
          <p:nvPr/>
        </p:nvSpPr>
        <p:spPr>
          <a:xfrm>
            <a:off x="3014822" y="1677276"/>
            <a:ext cx="3111979" cy="369332"/>
          </a:xfrm>
          <a:prstGeom prst="rect">
            <a:avLst/>
          </a:prstGeom>
          <a:noFill/>
        </p:spPr>
        <p:txBody>
          <a:bodyPr wrap="square" rtlCol="0">
            <a:spAutoFit/>
          </a:bodyPr>
          <a:lstStyle/>
          <a:p>
            <a:pPr algn="ctr"/>
            <a:r>
              <a:rPr kumimoji="1" lang="ja-JP" altLang="en-US" dirty="0">
                <a:solidFill>
                  <a:schemeClr val="bg2"/>
                </a:solidFill>
              </a:rPr>
              <a:t>少年漫画タッチ</a:t>
            </a:r>
          </a:p>
        </p:txBody>
      </p:sp>
      <p:sp>
        <p:nvSpPr>
          <p:cNvPr id="11" name="フリーフォーム: 図形 10">
            <a:extLst>
              <a:ext uri="{FF2B5EF4-FFF2-40B4-BE49-F238E27FC236}">
                <a16:creationId xmlns:a16="http://schemas.microsoft.com/office/drawing/2014/main" id="{72AEB9AF-9D7B-4671-B30D-EAD06A1E4B0A}"/>
              </a:ext>
            </a:extLst>
          </p:cNvPr>
          <p:cNvSpPr/>
          <p:nvPr/>
        </p:nvSpPr>
        <p:spPr>
          <a:xfrm>
            <a:off x="4566644" y="2252019"/>
            <a:ext cx="999543" cy="793114"/>
          </a:xfrm>
          <a:custGeom>
            <a:avLst/>
            <a:gdLst>
              <a:gd name="connsiteX0" fmla="*/ 138006 w 1332724"/>
              <a:gd name="connsiteY0" fmla="*/ 242436 h 1057485"/>
              <a:gd name="connsiteX1" fmla="*/ 326850 w 1332724"/>
              <a:gd name="connsiteY1" fmla="*/ 28745 h 1057485"/>
              <a:gd name="connsiteX2" fmla="*/ 1325732 w 1332724"/>
              <a:gd name="connsiteY2" fmla="*/ 838784 h 1057485"/>
              <a:gd name="connsiteX3" fmla="*/ 734354 w 1332724"/>
              <a:gd name="connsiteY3" fmla="*/ 1057445 h 1057485"/>
              <a:gd name="connsiteX4" fmla="*/ 33645 w 1332724"/>
              <a:gd name="connsiteY4" fmla="*/ 828845 h 1057485"/>
              <a:gd name="connsiteX5" fmla="*/ 138006 w 1332724"/>
              <a:gd name="connsiteY5" fmla="*/ 242436 h 105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24" h="1057485">
                <a:moveTo>
                  <a:pt x="138006" y="242436"/>
                </a:moveTo>
                <a:cubicBezTo>
                  <a:pt x="186873" y="109086"/>
                  <a:pt x="128896" y="-70646"/>
                  <a:pt x="326850" y="28745"/>
                </a:cubicBezTo>
                <a:cubicBezTo>
                  <a:pt x="524804" y="128136"/>
                  <a:pt x="1257815" y="667334"/>
                  <a:pt x="1325732" y="838784"/>
                </a:cubicBezTo>
                <a:cubicBezTo>
                  <a:pt x="1393649" y="1010234"/>
                  <a:pt x="949702" y="1059101"/>
                  <a:pt x="734354" y="1057445"/>
                </a:cubicBezTo>
                <a:cubicBezTo>
                  <a:pt x="519006" y="1055789"/>
                  <a:pt x="135521" y="967993"/>
                  <a:pt x="33645" y="828845"/>
                </a:cubicBezTo>
                <a:cubicBezTo>
                  <a:pt x="-68231" y="689697"/>
                  <a:pt x="89139" y="375786"/>
                  <a:pt x="138006" y="24243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フリーフォーム: 図形 11">
            <a:extLst>
              <a:ext uri="{FF2B5EF4-FFF2-40B4-BE49-F238E27FC236}">
                <a16:creationId xmlns:a16="http://schemas.microsoft.com/office/drawing/2014/main" id="{2E4A2B19-B44F-4CCF-A20C-A54896435A0A}"/>
              </a:ext>
            </a:extLst>
          </p:cNvPr>
          <p:cNvSpPr/>
          <p:nvPr/>
        </p:nvSpPr>
        <p:spPr>
          <a:xfrm>
            <a:off x="4716234" y="4482251"/>
            <a:ext cx="1395787" cy="349649"/>
          </a:xfrm>
          <a:custGeom>
            <a:avLst/>
            <a:gdLst>
              <a:gd name="connsiteX0" fmla="*/ 490179 w 1861049"/>
              <a:gd name="connsiteY0" fmla="*/ 404591 h 466199"/>
              <a:gd name="connsiteX1" fmla="*/ 57827 w 1861049"/>
              <a:gd name="connsiteY1" fmla="*/ 290291 h 466199"/>
              <a:gd name="connsiteX2" fmla="*/ 192005 w 1861049"/>
              <a:gd name="connsiteY2" fmla="*/ 2056 h 466199"/>
              <a:gd name="connsiteX3" fmla="*/ 1752449 w 1861049"/>
              <a:gd name="connsiteY3" fmla="*/ 175991 h 466199"/>
              <a:gd name="connsiteX4" fmla="*/ 1593422 w 1861049"/>
              <a:gd name="connsiteY4" fmla="*/ 454286 h 466199"/>
              <a:gd name="connsiteX5" fmla="*/ 490179 w 1861049"/>
              <a:gd name="connsiteY5" fmla="*/ 404591 h 46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049" h="466199">
                <a:moveTo>
                  <a:pt x="490179" y="404591"/>
                </a:moveTo>
                <a:cubicBezTo>
                  <a:pt x="234247" y="377259"/>
                  <a:pt x="107523" y="357380"/>
                  <a:pt x="57827" y="290291"/>
                </a:cubicBezTo>
                <a:cubicBezTo>
                  <a:pt x="8131" y="223202"/>
                  <a:pt x="-90432" y="21106"/>
                  <a:pt x="192005" y="2056"/>
                </a:cubicBezTo>
                <a:cubicBezTo>
                  <a:pt x="474442" y="-16994"/>
                  <a:pt x="1518880" y="100619"/>
                  <a:pt x="1752449" y="175991"/>
                </a:cubicBezTo>
                <a:cubicBezTo>
                  <a:pt x="1986018" y="251363"/>
                  <a:pt x="1800487" y="417014"/>
                  <a:pt x="1593422" y="454286"/>
                </a:cubicBezTo>
                <a:cubicBezTo>
                  <a:pt x="1386357" y="491558"/>
                  <a:pt x="746111" y="431923"/>
                  <a:pt x="490179" y="40459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フリーフォーム: 図形 12">
            <a:extLst>
              <a:ext uri="{FF2B5EF4-FFF2-40B4-BE49-F238E27FC236}">
                <a16:creationId xmlns:a16="http://schemas.microsoft.com/office/drawing/2014/main" id="{69DE3A0B-441E-44E4-9397-FFD3F6720EC2}"/>
              </a:ext>
            </a:extLst>
          </p:cNvPr>
          <p:cNvSpPr/>
          <p:nvPr/>
        </p:nvSpPr>
        <p:spPr>
          <a:xfrm>
            <a:off x="4359718" y="3310686"/>
            <a:ext cx="173156" cy="209424"/>
          </a:xfrm>
          <a:custGeom>
            <a:avLst/>
            <a:gdLst>
              <a:gd name="connsiteX0" fmla="*/ 80946 w 230874"/>
              <a:gd name="connsiteY0" fmla="*/ 242235 h 279232"/>
              <a:gd name="connsiteX1" fmla="*/ 1433 w 230874"/>
              <a:gd name="connsiteY1" fmla="*/ 53391 h 279232"/>
              <a:gd name="connsiteX2" fmla="*/ 145551 w 230874"/>
              <a:gd name="connsiteY2" fmla="*/ 13635 h 279232"/>
              <a:gd name="connsiteX3" fmla="*/ 230033 w 230874"/>
              <a:gd name="connsiteY3" fmla="*/ 257143 h 279232"/>
              <a:gd name="connsiteX4" fmla="*/ 80946 w 230874"/>
              <a:gd name="connsiteY4" fmla="*/ 242235 h 27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74" h="279232">
                <a:moveTo>
                  <a:pt x="80946" y="242235"/>
                </a:moveTo>
                <a:cubicBezTo>
                  <a:pt x="42846" y="208276"/>
                  <a:pt x="-9334" y="91491"/>
                  <a:pt x="1433" y="53391"/>
                </a:cubicBezTo>
                <a:cubicBezTo>
                  <a:pt x="12200" y="15291"/>
                  <a:pt x="107451" y="-20324"/>
                  <a:pt x="145551" y="13635"/>
                </a:cubicBezTo>
                <a:cubicBezTo>
                  <a:pt x="183651" y="47594"/>
                  <a:pt x="238316" y="216558"/>
                  <a:pt x="230033" y="257143"/>
                </a:cubicBezTo>
                <a:cubicBezTo>
                  <a:pt x="221750" y="297728"/>
                  <a:pt x="119046" y="276194"/>
                  <a:pt x="80946" y="2422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フリーフォーム: 図形 13">
            <a:extLst>
              <a:ext uri="{FF2B5EF4-FFF2-40B4-BE49-F238E27FC236}">
                <a16:creationId xmlns:a16="http://schemas.microsoft.com/office/drawing/2014/main" id="{336416C9-7558-4844-8759-9F5157BA7160}"/>
              </a:ext>
            </a:extLst>
          </p:cNvPr>
          <p:cNvSpPr/>
          <p:nvPr/>
        </p:nvSpPr>
        <p:spPr>
          <a:xfrm>
            <a:off x="3172288" y="2331811"/>
            <a:ext cx="175137" cy="183237"/>
          </a:xfrm>
          <a:custGeom>
            <a:avLst/>
            <a:gdLst>
              <a:gd name="connsiteX0" fmla="*/ 2848 w 233516"/>
              <a:gd name="connsiteY0" fmla="*/ 112102 h 244316"/>
              <a:gd name="connsiteX1" fmla="*/ 148320 w 233516"/>
              <a:gd name="connsiteY1" fmla="*/ 243720 h 244316"/>
              <a:gd name="connsiteX2" fmla="*/ 231448 w 233516"/>
              <a:gd name="connsiteY2" fmla="*/ 56684 h 244316"/>
              <a:gd name="connsiteX3" fmla="*/ 65193 w 233516"/>
              <a:gd name="connsiteY3" fmla="*/ 1265 h 244316"/>
              <a:gd name="connsiteX4" fmla="*/ 2848 w 233516"/>
              <a:gd name="connsiteY4" fmla="*/ 112102 h 24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516" h="244316">
                <a:moveTo>
                  <a:pt x="2848" y="112102"/>
                </a:moveTo>
                <a:cubicBezTo>
                  <a:pt x="16702" y="152511"/>
                  <a:pt x="110220" y="252956"/>
                  <a:pt x="148320" y="243720"/>
                </a:cubicBezTo>
                <a:cubicBezTo>
                  <a:pt x="186420" y="234484"/>
                  <a:pt x="245302" y="97093"/>
                  <a:pt x="231448" y="56684"/>
                </a:cubicBezTo>
                <a:cubicBezTo>
                  <a:pt x="217594" y="16275"/>
                  <a:pt x="102138" y="-5662"/>
                  <a:pt x="65193" y="1265"/>
                </a:cubicBezTo>
                <a:cubicBezTo>
                  <a:pt x="28248" y="8192"/>
                  <a:pt x="-11006" y="71693"/>
                  <a:pt x="2848" y="11210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 name="テキスト ボックス 2">
            <a:extLst>
              <a:ext uri="{FF2B5EF4-FFF2-40B4-BE49-F238E27FC236}">
                <a16:creationId xmlns:a16="http://schemas.microsoft.com/office/drawing/2014/main" id="{BE22184C-3FBD-4A5B-B4DC-ECB7DAA22AE6}"/>
              </a:ext>
            </a:extLst>
          </p:cNvPr>
          <p:cNvSpPr txBox="1"/>
          <p:nvPr/>
        </p:nvSpPr>
        <p:spPr>
          <a:xfrm>
            <a:off x="2922105" y="5583504"/>
            <a:ext cx="5339732" cy="584775"/>
          </a:xfrm>
          <a:prstGeom prst="rect">
            <a:avLst/>
          </a:prstGeom>
          <a:noFill/>
        </p:spPr>
        <p:txBody>
          <a:bodyPr wrap="square" rtlCol="0">
            <a:spAutoFit/>
          </a:bodyPr>
          <a:lstStyle/>
          <a:p>
            <a:r>
              <a:rPr kumimoji="1" lang="ja-JP" altLang="en-US" sz="3200" dirty="0"/>
              <a:t>明確な境界は見えなかった</a:t>
            </a:r>
          </a:p>
        </p:txBody>
      </p:sp>
      <p:pic>
        <p:nvPicPr>
          <p:cNvPr id="16" name="図 15">
            <a:extLst>
              <a:ext uri="{FF2B5EF4-FFF2-40B4-BE49-F238E27FC236}">
                <a16:creationId xmlns:a16="http://schemas.microsoft.com/office/drawing/2014/main" id="{BFB2E789-FE68-48E9-9E9B-583819513CEB}"/>
              </a:ext>
            </a:extLst>
          </p:cNvPr>
          <p:cNvPicPr>
            <a:picLocks noChangeAspect="1"/>
          </p:cNvPicPr>
          <p:nvPr/>
        </p:nvPicPr>
        <p:blipFill rotWithShape="1">
          <a:blip r:embed="rId3">
            <a:extLst>
              <a:ext uri="{28A0092B-C50C-407E-A947-70E740481C1C}">
                <a14:useLocalDpi xmlns:a14="http://schemas.microsoft.com/office/drawing/2010/main" val="0"/>
              </a:ext>
            </a:extLst>
          </a:blip>
          <a:srcRect l="91951" t="12918" r="3421" b="82893"/>
          <a:stretch/>
        </p:blipFill>
        <p:spPr>
          <a:xfrm>
            <a:off x="6772902" y="924338"/>
            <a:ext cx="1488935" cy="673837"/>
          </a:xfrm>
          <a:prstGeom prst="rect">
            <a:avLst/>
          </a:prstGeom>
        </p:spPr>
      </p:pic>
    </p:spTree>
    <p:extLst>
      <p:ext uri="{BB962C8B-B14F-4D97-AF65-F5344CB8AC3E}">
        <p14:creationId xmlns:p14="http://schemas.microsoft.com/office/powerpoint/2010/main" val="524788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64</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65</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66</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1</a:t>
            </a:r>
            <a:r>
              <a:rPr lang="ja-JP" altLang="en-US" sz="3200" dirty="0">
                <a:solidFill>
                  <a:schemeClr val="tx1"/>
                </a:solidFill>
              </a:rPr>
              <a:t> </a:t>
            </a:r>
            <a:r>
              <a:rPr lang="en-US" altLang="ja-JP" sz="3200" dirty="0" err="1">
                <a:solidFill>
                  <a:schemeClr val="tx1"/>
                </a:solidFill>
              </a:rPr>
              <a:t>SVm</a:t>
            </a:r>
            <a:r>
              <a:rPr lang="en-US" altLang="ja-JP" sz="3200" dirty="0">
                <a:solidFill>
                  <a:schemeClr val="tx1"/>
                </a:solidFill>
              </a:rPr>
              <a:t>, RF </a:t>
            </a:r>
            <a:r>
              <a:rPr lang="ja-JP" altLang="en-US" sz="3200" dirty="0">
                <a:solidFill>
                  <a:schemeClr val="tx1">
                    <a:lumMod val="95000"/>
                  </a:schemeClr>
                </a:solidFill>
              </a:rPr>
              <a:t>グリッドサーチ結果 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67</a:t>
            </a:fld>
            <a:endParaRPr kumimoji="1" lang="ja-JP" altLang="en-US"/>
          </a:p>
        </p:txBody>
      </p:sp>
      <p:grpSp>
        <p:nvGrpSpPr>
          <p:cNvPr id="12" name="グループ化 11">
            <a:extLst>
              <a:ext uri="{FF2B5EF4-FFF2-40B4-BE49-F238E27FC236}">
                <a16:creationId xmlns:a16="http://schemas.microsoft.com/office/drawing/2014/main" id="{704D8664-7BE2-4379-AC31-243782D7EA21}"/>
              </a:ext>
            </a:extLst>
          </p:cNvPr>
          <p:cNvGrpSpPr/>
          <p:nvPr/>
        </p:nvGrpSpPr>
        <p:grpSpPr>
          <a:xfrm>
            <a:off x="1339777" y="2854682"/>
            <a:ext cx="6464446" cy="2592724"/>
            <a:chOff x="2151355" y="2477832"/>
            <a:chExt cx="4841290" cy="1950127"/>
          </a:xfrm>
        </p:grpSpPr>
        <p:sp>
          <p:nvSpPr>
            <p:cNvPr id="6" name="テキスト ボックス 5">
              <a:extLst>
                <a:ext uri="{FF2B5EF4-FFF2-40B4-BE49-F238E27FC236}">
                  <a16:creationId xmlns:a16="http://schemas.microsoft.com/office/drawing/2014/main" id="{F8E4BC97-7652-4AE8-B4A9-4775B0C0810F}"/>
                </a:ext>
              </a:extLst>
            </p:cNvPr>
            <p:cNvSpPr txBox="1"/>
            <p:nvPr/>
          </p:nvSpPr>
          <p:spPr>
            <a:xfrm>
              <a:off x="3735923" y="4080716"/>
              <a:ext cx="1669774" cy="347243"/>
            </a:xfrm>
            <a:prstGeom prst="rect">
              <a:avLst/>
            </a:prstGeom>
            <a:noFill/>
          </p:spPr>
          <p:txBody>
            <a:bodyPr wrap="square" rtlCol="0">
              <a:spAutoFit/>
            </a:bodyPr>
            <a:lstStyle/>
            <a:p>
              <a:r>
                <a:rPr kumimoji="1" lang="ja-JP" altLang="en-US" sz="2400" dirty="0"/>
                <a:t>ギャグタッチ</a:t>
              </a:r>
            </a:p>
          </p:txBody>
        </p:sp>
        <p:grpSp>
          <p:nvGrpSpPr>
            <p:cNvPr id="11" name="グループ化 10">
              <a:extLst>
                <a:ext uri="{FF2B5EF4-FFF2-40B4-BE49-F238E27FC236}">
                  <a16:creationId xmlns:a16="http://schemas.microsoft.com/office/drawing/2014/main" id="{AA956B8C-D6B6-4933-9E61-58BD97F5EC1E}"/>
                </a:ext>
              </a:extLst>
            </p:cNvPr>
            <p:cNvGrpSpPr/>
            <p:nvPr/>
          </p:nvGrpSpPr>
          <p:grpSpPr>
            <a:xfrm>
              <a:off x="2151355" y="2477832"/>
              <a:ext cx="4841290" cy="1392335"/>
              <a:chOff x="2151355" y="2477832"/>
              <a:chExt cx="4841290" cy="1392335"/>
            </a:xfrm>
          </p:grpSpPr>
          <p:grpSp>
            <p:nvGrpSpPr>
              <p:cNvPr id="9" name="グループ化 8">
                <a:extLst>
                  <a:ext uri="{FF2B5EF4-FFF2-40B4-BE49-F238E27FC236}">
                    <a16:creationId xmlns:a16="http://schemas.microsoft.com/office/drawing/2014/main" id="{E790476E-2949-4CCA-9400-2BE69EF99EBB}"/>
                  </a:ext>
                </a:extLst>
              </p:cNvPr>
              <p:cNvGrpSpPr/>
              <p:nvPr/>
            </p:nvGrpSpPr>
            <p:grpSpPr>
              <a:xfrm>
                <a:off x="2151355" y="2477832"/>
                <a:ext cx="1669774" cy="1392335"/>
                <a:chOff x="1073427" y="2477832"/>
                <a:chExt cx="1669774" cy="1392335"/>
              </a:xfrm>
            </p:grpSpPr>
            <p:sp>
              <p:nvSpPr>
                <p:cNvPr id="3" name="テキスト ボックス 2">
                  <a:extLst>
                    <a:ext uri="{FF2B5EF4-FFF2-40B4-BE49-F238E27FC236}">
                      <a16:creationId xmlns:a16="http://schemas.microsoft.com/office/drawing/2014/main" id="{AEAAB421-3BCA-467D-B47C-A9EEFC78247D}"/>
                    </a:ext>
                  </a:extLst>
                </p:cNvPr>
                <p:cNvSpPr txBox="1"/>
                <p:nvPr/>
              </p:nvSpPr>
              <p:spPr>
                <a:xfrm>
                  <a:off x="1073427" y="2967335"/>
                  <a:ext cx="1669774" cy="902832"/>
                </a:xfrm>
                <a:prstGeom prst="rect">
                  <a:avLst/>
                </a:prstGeom>
                <a:noFill/>
              </p:spPr>
              <p:txBody>
                <a:bodyPr wrap="square" rtlCol="0">
                  <a:spAutoFit/>
                </a:bodyPr>
                <a:lstStyle/>
                <a:p>
                  <a:r>
                    <a:rPr kumimoji="1" lang="en-US" altLang="ja-JP" sz="2400" dirty="0"/>
                    <a:t>'C': 0.01,</a:t>
                  </a:r>
                </a:p>
                <a:p>
                  <a:r>
                    <a:rPr kumimoji="1" lang="en-US" altLang="ja-JP" sz="2400" dirty="0"/>
                    <a:t>'gamma': 0.1, </a:t>
                  </a:r>
                </a:p>
                <a:p>
                  <a:r>
                    <a:rPr kumimoji="1" lang="en-US" altLang="ja-JP" sz="2400" dirty="0"/>
                    <a:t>'kernel': '</a:t>
                  </a:r>
                  <a:r>
                    <a:rPr kumimoji="1" lang="en-US" altLang="ja-JP" sz="2400" dirty="0" err="1"/>
                    <a:t>rbf</a:t>
                  </a:r>
                  <a:r>
                    <a:rPr kumimoji="1" lang="en-US" altLang="ja-JP" sz="2400" dirty="0"/>
                    <a:t>'</a:t>
                  </a:r>
                  <a:endParaRPr kumimoji="1" lang="ja-JP" altLang="en-US" sz="2400" dirty="0"/>
                </a:p>
              </p:txBody>
            </p:sp>
            <p:sp>
              <p:nvSpPr>
                <p:cNvPr id="7" name="テキスト ボックス 6">
                  <a:extLst>
                    <a:ext uri="{FF2B5EF4-FFF2-40B4-BE49-F238E27FC236}">
                      <a16:creationId xmlns:a16="http://schemas.microsoft.com/office/drawing/2014/main" id="{2BCFCDD6-8375-4A1E-83B1-FE8F226DE3CE}"/>
                    </a:ext>
                  </a:extLst>
                </p:cNvPr>
                <p:cNvSpPr txBox="1"/>
                <p:nvPr/>
              </p:nvSpPr>
              <p:spPr>
                <a:xfrm>
                  <a:off x="1073427" y="2477832"/>
                  <a:ext cx="1669774" cy="486140"/>
                </a:xfrm>
                <a:prstGeom prst="rect">
                  <a:avLst/>
                </a:prstGeom>
                <a:noFill/>
              </p:spPr>
              <p:txBody>
                <a:bodyPr wrap="square" rtlCol="0">
                  <a:spAutoFit/>
                </a:bodyPr>
                <a:lstStyle/>
                <a:p>
                  <a:r>
                    <a:rPr kumimoji="1" lang="en-US" altLang="ja-JP" sz="3600" dirty="0"/>
                    <a:t>SVM</a:t>
                  </a:r>
                  <a:endParaRPr kumimoji="1" lang="ja-JP" altLang="en-US" sz="3600" dirty="0"/>
                </a:p>
              </p:txBody>
            </p:sp>
          </p:grpSp>
          <p:grpSp>
            <p:nvGrpSpPr>
              <p:cNvPr id="10" name="グループ化 9">
                <a:extLst>
                  <a:ext uri="{FF2B5EF4-FFF2-40B4-BE49-F238E27FC236}">
                    <a16:creationId xmlns:a16="http://schemas.microsoft.com/office/drawing/2014/main" id="{091C392F-AA40-45C6-831B-F2F20493F7B8}"/>
                  </a:ext>
                </a:extLst>
              </p:cNvPr>
              <p:cNvGrpSpPr/>
              <p:nvPr/>
            </p:nvGrpSpPr>
            <p:grpSpPr>
              <a:xfrm>
                <a:off x="4570810" y="2477832"/>
                <a:ext cx="2421835" cy="1392335"/>
                <a:chOff x="4570810" y="2477832"/>
                <a:chExt cx="2421835" cy="1392335"/>
              </a:xfrm>
            </p:grpSpPr>
            <p:sp>
              <p:nvSpPr>
                <p:cNvPr id="5" name="テキスト ボックス 4">
                  <a:extLst>
                    <a:ext uri="{FF2B5EF4-FFF2-40B4-BE49-F238E27FC236}">
                      <a16:creationId xmlns:a16="http://schemas.microsoft.com/office/drawing/2014/main" id="{3C6E3DBE-25CF-4377-B712-2D7E7ABABB38}"/>
                    </a:ext>
                  </a:extLst>
                </p:cNvPr>
                <p:cNvSpPr txBox="1"/>
                <p:nvPr/>
              </p:nvSpPr>
              <p:spPr>
                <a:xfrm>
                  <a:off x="4570810" y="2967335"/>
                  <a:ext cx="2421835" cy="902832"/>
                </a:xfrm>
                <a:prstGeom prst="rect">
                  <a:avLst/>
                </a:prstGeom>
                <a:noFill/>
              </p:spPr>
              <p:txBody>
                <a:bodyPr wrap="square" rtlCol="0">
                  <a:spAutoFit/>
                </a:bodyPr>
                <a:lstStyle/>
                <a:p>
                  <a:r>
                    <a:rPr kumimoji="1" lang="en-US" altLang="ja-JP" sz="2400" dirty="0"/>
                    <a:t>'</a:t>
                  </a:r>
                  <a:r>
                    <a:rPr kumimoji="1" lang="en-US" altLang="ja-JP" sz="2400" dirty="0" err="1"/>
                    <a:t>max_depth</a:t>
                  </a:r>
                  <a:r>
                    <a:rPr kumimoji="1" lang="en-US" altLang="ja-JP" sz="2400" dirty="0"/>
                    <a:t>': 3, '</a:t>
                  </a:r>
                  <a:r>
                    <a:rPr kumimoji="1" lang="en-US" altLang="ja-JP" sz="2400" dirty="0" err="1"/>
                    <a:t>max_features</a:t>
                  </a:r>
                  <a:r>
                    <a:rPr kumimoji="1" lang="en-US" altLang="ja-JP" sz="2400" dirty="0"/>
                    <a:t>': 1, '</a:t>
                  </a:r>
                  <a:r>
                    <a:rPr kumimoji="1" lang="en-US" altLang="ja-JP" sz="2400" dirty="0" err="1"/>
                    <a:t>n_estimators</a:t>
                  </a:r>
                  <a:r>
                    <a:rPr kumimoji="1" lang="en-US" altLang="ja-JP" sz="2400" dirty="0"/>
                    <a:t>': 200</a:t>
                  </a:r>
                  <a:endParaRPr kumimoji="1" lang="ja-JP" altLang="en-US" sz="2400" dirty="0"/>
                </a:p>
              </p:txBody>
            </p:sp>
            <p:sp>
              <p:nvSpPr>
                <p:cNvPr id="8" name="テキスト ボックス 7">
                  <a:extLst>
                    <a:ext uri="{FF2B5EF4-FFF2-40B4-BE49-F238E27FC236}">
                      <a16:creationId xmlns:a16="http://schemas.microsoft.com/office/drawing/2014/main" id="{F8819B94-9B2D-4C49-9109-D2B6C6AB0523}"/>
                    </a:ext>
                  </a:extLst>
                </p:cNvPr>
                <p:cNvSpPr txBox="1"/>
                <p:nvPr/>
              </p:nvSpPr>
              <p:spPr>
                <a:xfrm>
                  <a:off x="4570810" y="2477832"/>
                  <a:ext cx="2421834" cy="439841"/>
                </a:xfrm>
                <a:prstGeom prst="rect">
                  <a:avLst/>
                </a:prstGeom>
                <a:noFill/>
              </p:spPr>
              <p:txBody>
                <a:bodyPr wrap="square" rtlCol="0">
                  <a:spAutoFit/>
                </a:bodyPr>
                <a:lstStyle/>
                <a:p>
                  <a:r>
                    <a:rPr kumimoji="1" lang="en-US" altLang="ja-JP" sz="3200" dirty="0"/>
                    <a:t>Random Forest</a:t>
                  </a:r>
                  <a:endParaRPr kumimoji="1" lang="ja-JP" altLang="en-US" sz="3200" dirty="0"/>
                </a:p>
              </p:txBody>
            </p:sp>
          </p:grpSp>
        </p:grpSp>
      </p:grpSp>
    </p:spTree>
    <p:extLst>
      <p:ext uri="{BB962C8B-B14F-4D97-AF65-F5344CB8AC3E}">
        <p14:creationId xmlns:p14="http://schemas.microsoft.com/office/powerpoint/2010/main" val="3043965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68</a:t>
            </a:fld>
            <a:endParaRPr kumimoji="1" lang="ja-JP" altLang="en-US" dirty="0"/>
          </a:p>
        </p:txBody>
      </p:sp>
    </p:spTree>
    <p:extLst>
      <p:ext uri="{BB962C8B-B14F-4D97-AF65-F5344CB8AC3E}">
        <p14:creationId xmlns:p14="http://schemas.microsoft.com/office/powerpoint/2010/main" val="20725862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69</a:t>
            </a:fld>
            <a:endParaRPr kumimoji="1" lang="ja-JP" altLang="en-US"/>
          </a:p>
        </p:txBody>
      </p:sp>
      <p:sp>
        <p:nvSpPr>
          <p:cNvPr id="9" name="正方形/長方形 8">
            <a:extLst>
              <a:ext uri="{FF2B5EF4-FFF2-40B4-BE49-F238E27FC236}">
                <a16:creationId xmlns:a16="http://schemas.microsoft.com/office/drawing/2014/main" id="{0B7F9533-BFB2-4562-A654-EBF53E48D2C0}"/>
              </a:ext>
            </a:extLst>
          </p:cNvPr>
          <p:cNvSpPr/>
          <p:nvPr/>
        </p:nvSpPr>
        <p:spPr>
          <a:xfrm>
            <a:off x="1066800" y="658473"/>
            <a:ext cx="6692900" cy="5081927"/>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2570906702"/>
              </p:ext>
            </p:extLst>
          </p:nvPr>
        </p:nvGraphicFramePr>
        <p:xfrm>
          <a:off x="1072541" y="658473"/>
          <a:ext cx="6670042" cy="5071880"/>
        </p:xfrm>
        <a:graphic>
          <a:graphicData uri="http://schemas.openxmlformats.org/drawingml/2006/table">
            <a:tbl>
              <a:tblPr firstRow="1" lastRow="1" bandRow="1">
                <a:tableStyleId>{BDBED569-4797-4DF1-A0F4-6AAB3CD982D8}</a:tableStyleId>
              </a:tblPr>
              <a:tblGrid>
                <a:gridCol w="1616806">
                  <a:extLst>
                    <a:ext uri="{9D8B030D-6E8A-4147-A177-3AD203B41FA5}">
                      <a16:colId xmlns:a16="http://schemas.microsoft.com/office/drawing/2014/main" val="498377033"/>
                    </a:ext>
                  </a:extLst>
                </a:gridCol>
                <a:gridCol w="842206">
                  <a:extLst>
                    <a:ext uri="{9D8B030D-6E8A-4147-A177-3AD203B41FA5}">
                      <a16:colId xmlns:a16="http://schemas.microsoft.com/office/drawing/2014/main" val="3744778616"/>
                    </a:ext>
                  </a:extLst>
                </a:gridCol>
                <a:gridCol w="842206">
                  <a:extLst>
                    <a:ext uri="{9D8B030D-6E8A-4147-A177-3AD203B41FA5}">
                      <a16:colId xmlns:a16="http://schemas.microsoft.com/office/drawing/2014/main" val="275125406"/>
                    </a:ext>
                  </a:extLst>
                </a:gridCol>
                <a:gridCol w="842206">
                  <a:extLst>
                    <a:ext uri="{9D8B030D-6E8A-4147-A177-3AD203B41FA5}">
                      <a16:colId xmlns:a16="http://schemas.microsoft.com/office/drawing/2014/main" val="2369696305"/>
                    </a:ext>
                  </a:extLst>
                </a:gridCol>
                <a:gridCol w="842206">
                  <a:extLst>
                    <a:ext uri="{9D8B030D-6E8A-4147-A177-3AD203B41FA5}">
                      <a16:colId xmlns:a16="http://schemas.microsoft.com/office/drawing/2014/main" val="1080274834"/>
                    </a:ext>
                  </a:extLst>
                </a:gridCol>
                <a:gridCol w="842206">
                  <a:extLst>
                    <a:ext uri="{9D8B030D-6E8A-4147-A177-3AD203B41FA5}">
                      <a16:colId xmlns:a16="http://schemas.microsoft.com/office/drawing/2014/main" val="2368935619"/>
                    </a:ext>
                  </a:extLst>
                </a:gridCol>
                <a:gridCol w="842206">
                  <a:extLst>
                    <a:ext uri="{9D8B030D-6E8A-4147-A177-3AD203B41FA5}">
                      <a16:colId xmlns:a16="http://schemas.microsoft.com/office/drawing/2014/main" val="1379833917"/>
                    </a:ext>
                  </a:extLst>
                </a:gridCol>
              </a:tblGrid>
              <a:tr h="864073">
                <a:tc rowSpan="3">
                  <a:txBody>
                    <a:bodyPr/>
                    <a:lstStyle/>
                    <a:p>
                      <a:pPr algn="ctr"/>
                      <a:r>
                        <a:rPr kumimoji="1" lang="ja-JP" altLang="en-US" sz="2100" dirty="0">
                          <a:solidFill>
                            <a:schemeClr val="tx1"/>
                          </a:solidFill>
                        </a:rPr>
                        <a:t>時系列長 </a:t>
                      </a:r>
                      <a:r>
                        <a:rPr kumimoji="1" lang="en-US" altLang="ja-JP" sz="2100" dirty="0">
                          <a:solidFill>
                            <a:schemeClr val="tx1"/>
                          </a:solidFill>
                        </a:rPr>
                        <a:t>N</a:t>
                      </a: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LSTM + MLP</a:t>
                      </a:r>
                      <a:endParaRPr kumimoji="1" lang="ja-JP" altLang="en-US" sz="2400" dirty="0">
                        <a:solidFill>
                          <a:schemeClr val="tx1"/>
                        </a:solidFill>
                      </a:endParaRPr>
                    </a:p>
                  </a:txBody>
                  <a:tcPr marL="68580" marR="68580" marT="34290" marB="34290" anchor="ctr"/>
                </a:tc>
                <a:tc hMerge="1">
                  <a:txBody>
                    <a:bodyPr/>
                    <a:lstStyle/>
                    <a:p>
                      <a:endParaRPr kumimoji="1" lang="ja-JP" altLang="en-US"/>
                    </a:p>
                  </a:txBody>
                  <a:tcPr/>
                </a:tc>
                <a:tc hMerge="1">
                  <a:txBody>
                    <a:bodyPr/>
                    <a:lstStyle/>
                    <a:p>
                      <a:endParaRPr kumimoji="1" lang="ja-JP" altLang="en-US"/>
                    </a:p>
                  </a:txBody>
                  <a:tcPr/>
                </a:tc>
                <a:tc gridSpan="3">
                  <a:txBody>
                    <a:bodyPr/>
                    <a:lstStyle/>
                    <a:p>
                      <a:pPr algn="ctr"/>
                      <a:r>
                        <a:rPr kumimoji="1" lang="en-US" altLang="ja-JP" sz="2400" dirty="0">
                          <a:solidFill>
                            <a:schemeClr val="tx1"/>
                          </a:solidFill>
                        </a:rPr>
                        <a:t>Self-Attention</a:t>
                      </a:r>
                      <a:endParaRPr kumimoji="1" lang="ja-JP" altLang="en-US" sz="2400" dirty="0">
                        <a:solidFill>
                          <a:schemeClr val="tx1"/>
                        </a:solidFill>
                      </a:endParaRPr>
                    </a:p>
                  </a:txBody>
                  <a:tcPr marL="68580" marR="68580" marT="34290" marB="34290" anchor="ct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742141895"/>
                  </a:ext>
                </a:extLst>
              </a:tr>
              <a:tr h="469068">
                <a:tc vMerge="1">
                  <a:txBody>
                    <a:bodyPr/>
                    <a:lstStyle/>
                    <a:p>
                      <a:pPr algn="ct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tc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400" dirty="0">
                        <a:solidFill>
                          <a:schemeClr val="tx1"/>
                        </a:solidFill>
                      </a:endParaRPr>
                    </a:p>
                  </a:txBody>
                  <a:tcPr marL="68580" marR="68580" marT="34290" marB="34290" anchor="ctr"/>
                </a:tc>
                <a:tc hMerge="1">
                  <a:txBody>
                    <a:bodyPr/>
                    <a:lstStyle/>
                    <a:p>
                      <a:pPr algn="ctr"/>
                      <a:endParaRPr kumimoji="1" lang="ja-JP" altLang="en-US" sz="24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666571">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p>
                  </a:txBody>
                  <a:tcPr marL="68580" marR="68580" marT="34290" marB="34290" anchor="ct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469068">
                <a:tc>
                  <a:txBody>
                    <a:bodyPr/>
                    <a:lstStyle/>
                    <a:p>
                      <a:pPr algn="ctr"/>
                      <a:r>
                        <a:rPr kumimoji="1" lang="en-US" altLang="ja-JP" sz="2400" dirty="0"/>
                        <a:t>2</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0.64</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0.41</a:t>
                      </a:r>
                    </a:p>
                  </a:txBody>
                  <a:tcPr marL="9525" marR="9525" marT="9525" marB="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0.62</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0.42</a:t>
                      </a:r>
                    </a:p>
                  </a:txBody>
                  <a:tcPr marL="9525" marR="9525" marT="9525" marB="0" anchor="ctr"/>
                </a:tc>
                <a:tc>
                  <a:txBody>
                    <a:bodyPr/>
                    <a:lstStyle/>
                    <a:p>
                      <a:pPr algn="ctr" fontAlgn="ctr"/>
                      <a:r>
                        <a:rPr lang="en-US" altLang="ja-JP" sz="2000" b="1" i="0" u="none" strike="noStrike" dirty="0">
                          <a:solidFill>
                            <a:schemeClr val="accent4">
                              <a:lumMod val="60000"/>
                              <a:lumOff val="40000"/>
                            </a:schemeClr>
                          </a:solidFill>
                          <a:effectLst/>
                          <a:latin typeface="+mn-lt"/>
                          <a:ea typeface="游ゴシック" panose="020B0400000000000000" pitchFamily="50" charset="-128"/>
                        </a:rPr>
                        <a:t>0.53</a:t>
                      </a:r>
                    </a:p>
                  </a:txBody>
                  <a:tcPr marL="9525" marR="9525" marT="9525" marB="0" anchor="ctr"/>
                </a:tc>
                <a:extLst>
                  <a:ext uri="{0D108BD9-81ED-4DB2-BD59-A6C34878D82A}">
                    <a16:rowId xmlns:a16="http://schemas.microsoft.com/office/drawing/2014/main" val="3030559066"/>
                  </a:ext>
                </a:extLst>
              </a:tr>
              <a:tr h="469068">
                <a:tc>
                  <a:txBody>
                    <a:bodyPr/>
                    <a:lstStyle/>
                    <a:p>
                      <a:pPr algn="ctr"/>
                      <a:r>
                        <a:rPr kumimoji="1" lang="en-US" altLang="ja-JP" sz="2400" dirty="0"/>
                        <a:t>3</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0.62</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0.39</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0.56</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extLst>
                  <a:ext uri="{0D108BD9-81ED-4DB2-BD59-A6C34878D82A}">
                    <a16:rowId xmlns:a16="http://schemas.microsoft.com/office/drawing/2014/main" val="3505142670"/>
                  </a:ext>
                </a:extLst>
              </a:tr>
              <a:tr h="469068">
                <a:tc>
                  <a:txBody>
                    <a:bodyPr/>
                    <a:lstStyle/>
                    <a:p>
                      <a:pPr algn="ctr"/>
                      <a:r>
                        <a:rPr kumimoji="1" lang="en-US" altLang="ja-JP" sz="2400" dirty="0"/>
                        <a:t>4</a:t>
                      </a:r>
                      <a:endParaRPr kumimoji="1" lang="ja-JP" altLang="en-US" sz="2400" dirty="0"/>
                    </a:p>
                  </a:txBody>
                  <a:tcPr marL="68580" marR="68580" marT="34290" marB="3429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0.58</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1" i="0" u="none" strike="noStrike" dirty="0">
                          <a:solidFill>
                            <a:schemeClr val="accent4">
                              <a:lumMod val="60000"/>
                              <a:lumOff val="40000"/>
                            </a:schemeClr>
                          </a:solidFill>
                          <a:effectLst/>
                          <a:latin typeface="+mn-lt"/>
                          <a:ea typeface="游ゴシック" panose="020B0400000000000000" pitchFamily="50" charset="-128"/>
                        </a:rPr>
                        <a:t>0.53</a:t>
                      </a:r>
                    </a:p>
                  </a:txBody>
                  <a:tcPr marL="9525" marR="9525" marT="9525" marB="0" anchor="ctr"/>
                </a:tc>
                <a:extLst>
                  <a:ext uri="{0D108BD9-81ED-4DB2-BD59-A6C34878D82A}">
                    <a16:rowId xmlns:a16="http://schemas.microsoft.com/office/drawing/2014/main" val="627953592"/>
                  </a:ext>
                </a:extLst>
              </a:tr>
              <a:tr h="469068">
                <a:tc>
                  <a:txBody>
                    <a:bodyPr/>
                    <a:lstStyle/>
                    <a:p>
                      <a:pPr algn="ctr"/>
                      <a:r>
                        <a:rPr kumimoji="1" lang="en-US" altLang="ja-JP" sz="2400" dirty="0"/>
                        <a:t>5</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0.48</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0.66</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0.39</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0.55</a:t>
                      </a:r>
                    </a:p>
                  </a:txBody>
                  <a:tcPr marL="9525" marR="9525" marT="9525" marB="0" anchor="ctr"/>
                </a:tc>
                <a:tc>
                  <a:txBody>
                    <a:bodyPr/>
                    <a:lstStyle/>
                    <a:p>
                      <a:pPr algn="ctr" fontAlgn="ctr"/>
                      <a:r>
                        <a:rPr lang="en-US" altLang="ja-JP" sz="2000" b="1" i="0" u="none" strike="noStrike" dirty="0">
                          <a:solidFill>
                            <a:schemeClr val="accent4">
                              <a:lumMod val="60000"/>
                              <a:lumOff val="40000"/>
                            </a:schemeClr>
                          </a:solidFill>
                          <a:effectLst/>
                          <a:latin typeface="+mn-lt"/>
                          <a:ea typeface="游ゴシック" panose="020B0400000000000000" pitchFamily="50" charset="-128"/>
                        </a:rPr>
                        <a:t>0.57</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0.52</a:t>
                      </a:r>
                    </a:p>
                  </a:txBody>
                  <a:tcPr marL="9525" marR="9525" marT="9525" marB="0" anchor="ctr"/>
                </a:tc>
                <a:extLst>
                  <a:ext uri="{0D108BD9-81ED-4DB2-BD59-A6C34878D82A}">
                    <a16:rowId xmlns:a16="http://schemas.microsoft.com/office/drawing/2014/main" val="1926235553"/>
                  </a:ext>
                </a:extLst>
              </a:tr>
              <a:tr h="469068">
                <a:tc>
                  <a:txBody>
                    <a:bodyPr/>
                    <a:lstStyle/>
                    <a:p>
                      <a:pPr algn="ctr"/>
                      <a:r>
                        <a:rPr kumimoji="1" lang="en-US" altLang="ja-JP" sz="2400" b="0" dirty="0"/>
                        <a:t>6</a:t>
                      </a:r>
                      <a:endParaRPr kumimoji="1" lang="ja-JP" altLang="en-US" sz="2400" b="0" dirty="0"/>
                    </a:p>
                  </a:txBody>
                  <a:tcPr marL="68580" marR="68580" marT="34290" marB="3429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0.71</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0.44</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extLst>
                  <a:ext uri="{0D108BD9-81ED-4DB2-BD59-A6C34878D82A}">
                    <a16:rowId xmlns:a16="http://schemas.microsoft.com/office/drawing/2014/main" val="3131216685"/>
                  </a:ext>
                </a:extLst>
              </a:tr>
              <a:tr h="726828">
                <a:tc>
                  <a:txBody>
                    <a:bodyPr/>
                    <a:lstStyle/>
                    <a:p>
                      <a:pPr algn="ctr"/>
                      <a:r>
                        <a:rPr kumimoji="1" lang="ja-JP" altLang="en-US" sz="1800" dirty="0"/>
                        <a:t>ベースライン</a:t>
                      </a:r>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894626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8341551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1CC30E3-F59E-45C2-993A-E29079025A6D}"/>
              </a:ext>
            </a:extLst>
          </p:cNvPr>
          <p:cNvSpPr>
            <a:spLocks noGrp="1"/>
          </p:cNvSpPr>
          <p:nvPr>
            <p:ph type="sldNum" sz="quarter" idx="12"/>
          </p:nvPr>
        </p:nvSpPr>
        <p:spPr/>
        <p:txBody>
          <a:bodyPr/>
          <a:lstStyle/>
          <a:p>
            <a:fld id="{84E5AB44-6C43-4864-84E5-D75B94A07FCF}" type="slidenum">
              <a:rPr kumimoji="1" lang="ja-JP" altLang="en-US" smtClean="0"/>
              <a:pPr/>
              <a:t>70</a:t>
            </a:fld>
            <a:endParaRPr kumimoji="1" lang="ja-JP" altLang="en-US" dirty="0"/>
          </a:p>
        </p:txBody>
      </p:sp>
      <p:grpSp>
        <p:nvGrpSpPr>
          <p:cNvPr id="19" name="グループ化 18">
            <a:extLst>
              <a:ext uri="{FF2B5EF4-FFF2-40B4-BE49-F238E27FC236}">
                <a16:creationId xmlns:a16="http://schemas.microsoft.com/office/drawing/2014/main" id="{A9DE6995-40F1-4FD1-B84D-85F64FD1CDB1}"/>
              </a:ext>
            </a:extLst>
          </p:cNvPr>
          <p:cNvGrpSpPr/>
          <p:nvPr/>
        </p:nvGrpSpPr>
        <p:grpSpPr>
          <a:xfrm>
            <a:off x="282459" y="820711"/>
            <a:ext cx="8048226" cy="5216577"/>
            <a:chOff x="736010" y="820711"/>
            <a:chExt cx="8048226" cy="5216577"/>
          </a:xfrm>
        </p:grpSpPr>
        <p:sp>
          <p:nvSpPr>
            <p:cNvPr id="5" name="正方形/長方形 4">
              <a:extLst>
                <a:ext uri="{FF2B5EF4-FFF2-40B4-BE49-F238E27FC236}">
                  <a16:creationId xmlns:a16="http://schemas.microsoft.com/office/drawing/2014/main" id="{3EA3812F-7CA6-4B1D-8B1F-F0BD1E1708B2}"/>
                </a:ext>
              </a:extLst>
            </p:cNvPr>
            <p:cNvSpPr/>
            <p:nvPr/>
          </p:nvSpPr>
          <p:spPr>
            <a:xfrm>
              <a:off x="899409" y="820711"/>
              <a:ext cx="7884827" cy="52165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9F8C948-7C75-48C2-B0E4-BE5CCF5258CF}"/>
                </a:ext>
              </a:extLst>
            </p:cNvPr>
            <p:cNvSpPr/>
            <p:nvPr/>
          </p:nvSpPr>
          <p:spPr>
            <a:xfrm>
              <a:off x="1094283" y="2913713"/>
              <a:ext cx="1019331" cy="1030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0" b="1" dirty="0"/>
                <a:t>文</a:t>
              </a:r>
            </a:p>
          </p:txBody>
        </p:sp>
        <p:sp>
          <p:nvSpPr>
            <p:cNvPr id="7" name="矢印: 右 6">
              <a:extLst>
                <a:ext uri="{FF2B5EF4-FFF2-40B4-BE49-F238E27FC236}">
                  <a16:creationId xmlns:a16="http://schemas.microsoft.com/office/drawing/2014/main" id="{6EC7AD86-4C8F-4CB9-8718-F7D887094DEC}"/>
                </a:ext>
              </a:extLst>
            </p:cNvPr>
            <p:cNvSpPr/>
            <p:nvPr/>
          </p:nvSpPr>
          <p:spPr>
            <a:xfrm>
              <a:off x="2218544" y="3241623"/>
              <a:ext cx="629587" cy="374754"/>
            </a:xfrm>
            <a:prstGeom prst="rightArrow">
              <a:avLst/>
            </a:prstGeom>
            <a:solidFill>
              <a:schemeClr val="tx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97D5B32-B2D1-48DD-BD80-94A46DDEB205}"/>
                </a:ext>
              </a:extLst>
            </p:cNvPr>
            <p:cNvSpPr/>
            <p:nvPr/>
          </p:nvSpPr>
          <p:spPr>
            <a:xfrm>
              <a:off x="2983043" y="2913713"/>
              <a:ext cx="1588957" cy="1030574"/>
            </a:xfrm>
            <a:prstGeom prst="rect">
              <a:avLst/>
            </a:prstGeom>
            <a:solidFill>
              <a:schemeClr val="accent3">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bg1">
                      <a:lumMod val="65000"/>
                      <a:lumOff val="35000"/>
                    </a:schemeClr>
                  </a:solidFill>
                </a:rPr>
                <a:t>BERT</a:t>
              </a:r>
              <a:endParaRPr kumimoji="1" lang="ja-JP" altLang="en-US" sz="3600" dirty="0">
                <a:solidFill>
                  <a:schemeClr val="bg1">
                    <a:lumMod val="65000"/>
                    <a:lumOff val="35000"/>
                  </a:schemeClr>
                </a:solidFill>
              </a:endParaRPr>
            </a:p>
          </p:txBody>
        </p:sp>
        <p:sp>
          <p:nvSpPr>
            <p:cNvPr id="9" name="矢印: 右 8">
              <a:extLst>
                <a:ext uri="{FF2B5EF4-FFF2-40B4-BE49-F238E27FC236}">
                  <a16:creationId xmlns:a16="http://schemas.microsoft.com/office/drawing/2014/main" id="{E606C5A4-630C-4D8C-8D8F-B0EBF826CCAA}"/>
                </a:ext>
              </a:extLst>
            </p:cNvPr>
            <p:cNvSpPr/>
            <p:nvPr/>
          </p:nvSpPr>
          <p:spPr>
            <a:xfrm>
              <a:off x="4706912" y="3241623"/>
              <a:ext cx="629587" cy="374754"/>
            </a:xfrm>
            <a:prstGeom prst="rightArrow">
              <a:avLst/>
            </a:prstGeom>
            <a:solidFill>
              <a:schemeClr val="tx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BA509442-7A85-4BF3-B260-AC66392640F8}"/>
                </a:ext>
              </a:extLst>
            </p:cNvPr>
            <p:cNvSpPr/>
            <p:nvPr/>
          </p:nvSpPr>
          <p:spPr>
            <a:xfrm rot="5400000">
              <a:off x="5389902" y="2820961"/>
              <a:ext cx="1379095" cy="1216077"/>
            </a:xfrm>
            <a:prstGeom prst="triangle">
              <a:avLst/>
            </a:prstGeom>
            <a:solidFill>
              <a:schemeClr val="accent5">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矢印: 右 10">
              <a:extLst>
                <a:ext uri="{FF2B5EF4-FFF2-40B4-BE49-F238E27FC236}">
                  <a16:creationId xmlns:a16="http://schemas.microsoft.com/office/drawing/2014/main" id="{74B89E31-3819-49B1-9132-51BFFA2BEE2E}"/>
                </a:ext>
              </a:extLst>
            </p:cNvPr>
            <p:cNvSpPr/>
            <p:nvPr/>
          </p:nvSpPr>
          <p:spPr>
            <a:xfrm>
              <a:off x="6822400" y="3241622"/>
              <a:ext cx="629587" cy="374754"/>
            </a:xfrm>
            <a:prstGeom prst="rightArrow">
              <a:avLst/>
            </a:prstGeom>
            <a:solidFill>
              <a:schemeClr val="tx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58E9AA4B-E4F9-4128-888B-6EBCADEC8792}"/>
                </a:ext>
              </a:extLst>
            </p:cNvPr>
            <p:cNvSpPr/>
            <p:nvPr/>
          </p:nvSpPr>
          <p:spPr>
            <a:xfrm>
              <a:off x="7586899" y="2913712"/>
              <a:ext cx="1019331" cy="1030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label</a:t>
              </a:r>
              <a:endParaRPr kumimoji="1" lang="ja-JP" altLang="en-US" sz="1600" b="1" dirty="0"/>
            </a:p>
          </p:txBody>
        </p:sp>
        <p:sp>
          <p:nvSpPr>
            <p:cNvPr id="13" name="テキスト ボックス 12">
              <a:extLst>
                <a:ext uri="{FF2B5EF4-FFF2-40B4-BE49-F238E27FC236}">
                  <a16:creationId xmlns:a16="http://schemas.microsoft.com/office/drawing/2014/main" id="{0E7A72ED-AF94-46C4-A22E-03A6F8DAE54E}"/>
                </a:ext>
              </a:extLst>
            </p:cNvPr>
            <p:cNvSpPr txBox="1"/>
            <p:nvPr/>
          </p:nvSpPr>
          <p:spPr>
            <a:xfrm>
              <a:off x="5021705" y="2170610"/>
              <a:ext cx="2122633" cy="646331"/>
            </a:xfrm>
            <a:prstGeom prst="rect">
              <a:avLst/>
            </a:prstGeom>
            <a:noFill/>
          </p:spPr>
          <p:txBody>
            <a:bodyPr wrap="square" rtlCol="0">
              <a:spAutoFit/>
            </a:bodyPr>
            <a:lstStyle/>
            <a:p>
              <a:pPr algn="ctr"/>
              <a:r>
                <a:rPr kumimoji="1" lang="en-US" altLang="ja-JP" dirty="0">
                  <a:solidFill>
                    <a:schemeClr val="bg1">
                      <a:lumMod val="65000"/>
                      <a:lumOff val="35000"/>
                    </a:schemeClr>
                  </a:solidFill>
                </a:rPr>
                <a:t>Classification layer</a:t>
              </a:r>
              <a:endParaRPr kumimoji="1" lang="ja-JP" altLang="en-US" dirty="0">
                <a:solidFill>
                  <a:schemeClr val="bg1">
                    <a:lumMod val="65000"/>
                    <a:lumOff val="35000"/>
                  </a:schemeClr>
                </a:solidFill>
              </a:endParaRPr>
            </a:p>
          </p:txBody>
        </p:sp>
        <p:sp>
          <p:nvSpPr>
            <p:cNvPr id="14" name="テキスト ボックス 13">
              <a:extLst>
                <a:ext uri="{FF2B5EF4-FFF2-40B4-BE49-F238E27FC236}">
                  <a16:creationId xmlns:a16="http://schemas.microsoft.com/office/drawing/2014/main" id="{BC6817B8-4F22-47DF-9B94-63DBA1B7FC33}"/>
                </a:ext>
              </a:extLst>
            </p:cNvPr>
            <p:cNvSpPr txBox="1"/>
            <p:nvPr/>
          </p:nvSpPr>
          <p:spPr>
            <a:xfrm>
              <a:off x="736010" y="4103935"/>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(batch x </a:t>
              </a:r>
              <a:r>
                <a:rPr kumimoji="1" lang="en-US" altLang="ja-JP" dirty="0" err="1">
                  <a:solidFill>
                    <a:schemeClr val="bg1">
                      <a:lumMod val="65000"/>
                      <a:lumOff val="35000"/>
                    </a:schemeClr>
                  </a:solidFill>
                </a:rPr>
                <a:t>max_seq_len</a:t>
              </a:r>
              <a:r>
                <a:rPr kumimoji="1" lang="en-US" altLang="ja-JP" dirty="0">
                  <a:solidFill>
                    <a:schemeClr val="bg1">
                      <a:lumMod val="65000"/>
                      <a:lumOff val="35000"/>
                    </a:schemeClr>
                  </a:solidFill>
                </a:rPr>
                <a:t>)</a:t>
              </a:r>
              <a:endParaRPr kumimoji="1" lang="ja-JP" altLang="en-US" dirty="0">
                <a:solidFill>
                  <a:schemeClr val="bg1">
                    <a:lumMod val="65000"/>
                    <a:lumOff val="35000"/>
                  </a:schemeClr>
                </a:solidFill>
              </a:endParaRPr>
            </a:p>
          </p:txBody>
        </p:sp>
        <p:sp>
          <p:nvSpPr>
            <p:cNvPr id="16" name="テキスト ボックス 15">
              <a:extLst>
                <a:ext uri="{FF2B5EF4-FFF2-40B4-BE49-F238E27FC236}">
                  <a16:creationId xmlns:a16="http://schemas.microsoft.com/office/drawing/2014/main" id="{47C12AF8-B25F-47CA-9CE5-3DF1B138C3AE}"/>
                </a:ext>
              </a:extLst>
            </p:cNvPr>
            <p:cNvSpPr txBox="1"/>
            <p:nvPr/>
          </p:nvSpPr>
          <p:spPr>
            <a:xfrm>
              <a:off x="3539171" y="4105042"/>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(batch x 768)</a:t>
              </a:r>
              <a:endParaRPr kumimoji="1" lang="ja-JP" altLang="en-US" dirty="0">
                <a:solidFill>
                  <a:schemeClr val="bg1">
                    <a:lumMod val="65000"/>
                    <a:lumOff val="35000"/>
                  </a:schemeClr>
                </a:solidFill>
              </a:endParaRPr>
            </a:p>
          </p:txBody>
        </p:sp>
        <p:sp>
          <p:nvSpPr>
            <p:cNvPr id="17" name="テキスト ボックス 16">
              <a:extLst>
                <a:ext uri="{FF2B5EF4-FFF2-40B4-BE49-F238E27FC236}">
                  <a16:creationId xmlns:a16="http://schemas.microsoft.com/office/drawing/2014/main" id="{48423BA6-EBE7-467E-AE1A-284FA04B12ED}"/>
                </a:ext>
              </a:extLst>
            </p:cNvPr>
            <p:cNvSpPr txBox="1"/>
            <p:nvPr/>
          </p:nvSpPr>
          <p:spPr>
            <a:xfrm>
              <a:off x="3539170" y="4379855"/>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Vector of [CLS]</a:t>
              </a:r>
              <a:endParaRPr kumimoji="1" lang="ja-JP" altLang="en-US" dirty="0">
                <a:solidFill>
                  <a:schemeClr val="bg1">
                    <a:lumMod val="65000"/>
                    <a:lumOff val="35000"/>
                  </a:schemeClr>
                </a:solidFill>
              </a:endParaRPr>
            </a:p>
          </p:txBody>
        </p:sp>
        <p:sp>
          <p:nvSpPr>
            <p:cNvPr id="18" name="テキスト ボックス 17">
              <a:extLst>
                <a:ext uri="{FF2B5EF4-FFF2-40B4-BE49-F238E27FC236}">
                  <a16:creationId xmlns:a16="http://schemas.microsoft.com/office/drawing/2014/main" id="{6BEB251D-B4C9-4CAE-9C66-0BC7C519311B}"/>
                </a:ext>
              </a:extLst>
            </p:cNvPr>
            <p:cNvSpPr txBox="1"/>
            <p:nvPr/>
          </p:nvSpPr>
          <p:spPr>
            <a:xfrm>
              <a:off x="5654659" y="4118547"/>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(batch x 2)</a:t>
              </a:r>
              <a:endParaRPr kumimoji="1" lang="ja-JP" altLang="en-US" dirty="0">
                <a:solidFill>
                  <a:schemeClr val="bg1">
                    <a:lumMod val="65000"/>
                    <a:lumOff val="35000"/>
                  </a:schemeClr>
                </a:solidFill>
              </a:endParaRPr>
            </a:p>
          </p:txBody>
        </p:sp>
      </p:grpSp>
    </p:spTree>
    <p:extLst>
      <p:ext uri="{BB962C8B-B14F-4D97-AF65-F5344CB8AC3E}">
        <p14:creationId xmlns:p14="http://schemas.microsoft.com/office/powerpoint/2010/main" val="2168147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r>
              <a:rPr lang="ja-JP" altLang="en-US" sz="4050" cap="none" dirty="0">
                <a:solidFill>
                  <a:schemeClr val="tx1"/>
                </a:solidFill>
              </a:rPr>
              <a:t> </a:t>
            </a: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71</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&lt;pad&gt;</a:t>
            </a:r>
            <a:endParaRPr kumimoji="1" lang="ja-JP" altLang="en-US" sz="24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085275" cy="646331"/>
          </a:xfrm>
          <a:prstGeom prst="rect">
            <a:avLst/>
          </a:prstGeom>
          <a:noFill/>
        </p:spPr>
        <p:txBody>
          <a:bodyPr wrap="square" rtlCol="0">
            <a:spAutoFit/>
          </a:bodyPr>
          <a:lstStyle/>
          <a:p>
            <a:r>
              <a:rPr kumimoji="1" lang="en-US" altLang="ja-JP" dirty="0"/>
              <a:t>※ </a:t>
            </a:r>
            <a:r>
              <a:rPr kumimoji="1" lang="ja-JP" altLang="en-US" dirty="0"/>
              <a:t>一つの吹き出しを一文とする</a:t>
            </a:r>
            <a:endParaRPr kumimoji="1" lang="en-US" altLang="ja-JP" dirty="0"/>
          </a:p>
          <a:p>
            <a:r>
              <a:rPr kumimoji="1" lang="en-US" altLang="ja-JP" dirty="0"/>
              <a:t>※ &lt;pad&gt; </a:t>
            </a:r>
            <a:r>
              <a:rPr kumimoji="1" lang="ja-JP" altLang="en-US" dirty="0"/>
              <a:t>の分散表現はゼロベクトル</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A</a:t>
            </a:r>
            <a:r>
              <a:rPr kumimoji="1" lang="ja-JP" altLang="en-US" sz="2400" dirty="0" err="1"/>
              <a:t>くん</a:t>
            </a:r>
            <a:r>
              <a:rPr kumimoji="1" lang="ja-JP" altLang="en-US" sz="2400" dirty="0"/>
              <a:t>顔色 </a:t>
            </a:r>
            <a:r>
              <a:rPr kumimoji="1" lang="en-US" altLang="ja-JP" sz="2400" dirty="0"/>
              <a:t>… </a:t>
            </a:r>
          </a:p>
          <a:p>
            <a:pPr algn="ctr"/>
            <a:r>
              <a:rPr kumimoji="1" lang="ja-JP" altLang="en-US" sz="2400" dirty="0"/>
              <a:t>寝てる？</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880345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72</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A</a:t>
            </a:r>
            <a:r>
              <a:rPr kumimoji="1" lang="ja-JP" altLang="en-US" sz="2400" dirty="0" err="1"/>
              <a:t>くん</a:t>
            </a:r>
            <a:r>
              <a:rPr kumimoji="1" lang="ja-JP" altLang="en-US" sz="2400" dirty="0"/>
              <a:t>顔色 </a:t>
            </a:r>
            <a:r>
              <a:rPr kumimoji="1" lang="en-US" altLang="ja-JP" sz="2400" dirty="0"/>
              <a:t>… </a:t>
            </a:r>
          </a:p>
          <a:p>
            <a:pPr algn="ctr"/>
            <a:r>
              <a:rPr kumimoji="1" lang="ja-JP" altLang="en-US" sz="2400" dirty="0"/>
              <a:t>寝てる？</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いえ </a:t>
            </a:r>
            <a:endParaRPr kumimoji="1" lang="en-US" altLang="ja-JP" sz="2400" dirty="0"/>
          </a:p>
          <a:p>
            <a:pPr algn="ctr"/>
            <a:r>
              <a:rPr kumimoji="1" lang="ja-JP" altLang="en-US" sz="2400" dirty="0"/>
              <a:t>大丈夫です</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505723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73</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昨日 </a:t>
            </a:r>
            <a:r>
              <a:rPr kumimoji="1" lang="en-US" altLang="ja-JP" sz="2000" dirty="0"/>
              <a:t>…</a:t>
            </a:r>
          </a:p>
          <a:p>
            <a:pPr algn="ctr"/>
            <a:r>
              <a:rPr kumimoji="1" lang="ja-JP" altLang="en-US" sz="2000" dirty="0"/>
              <a:t>見てたからな</a:t>
            </a:r>
            <a:r>
              <a:rPr kumimoji="1" lang="en-US" altLang="ja-JP" sz="2000" dirty="0"/>
              <a:t>…</a:t>
            </a:r>
            <a:endParaRPr kumimoji="1" lang="ja-JP" altLang="en-US" sz="20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951068" cy="369332"/>
          </a:xfrm>
          <a:prstGeom prst="rect">
            <a:avLst/>
          </a:prstGeom>
          <a:noFill/>
        </p:spPr>
        <p:txBody>
          <a:bodyPr wrap="square" rtlCol="0">
            <a:spAutoFit/>
          </a:bodyPr>
          <a:lstStyle/>
          <a:p>
            <a:r>
              <a:rPr kumimoji="1" lang="en-US" altLang="ja-JP" dirty="0"/>
              <a:t>※ </a:t>
            </a:r>
            <a:r>
              <a:rPr kumimoji="1" lang="ja-JP" altLang="en-US" dirty="0"/>
              <a:t>同一の </a:t>
            </a:r>
            <a:r>
              <a:rPr kumimoji="1" lang="en-US" altLang="ja-JP" dirty="0"/>
              <a:t>4 </a:t>
            </a:r>
            <a:r>
              <a:rPr kumimoji="1" lang="ja-JP" altLang="en-US" dirty="0"/>
              <a:t>コマに含まれていれば連続と扱う</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私で何か </a:t>
            </a:r>
            <a:r>
              <a:rPr kumimoji="1" lang="en-US" altLang="ja-JP" sz="2000" dirty="0"/>
              <a:t>…</a:t>
            </a:r>
          </a:p>
          <a:p>
            <a:pPr algn="ctr"/>
            <a:r>
              <a:rPr kumimoji="1" lang="ja-JP" altLang="en-US" sz="2000" dirty="0"/>
              <a:t>あれば言ってね</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63322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3" y="1778863"/>
            <a:ext cx="1815388"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74</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98366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8026033" y="1198304"/>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3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5650607" y="1778863"/>
            <a:ext cx="1815388"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520538"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520538" y="3228303"/>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6298825"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6298825" y="3228303"/>
                <a:ext cx="531120" cy="461665"/>
              </a:xfrm>
              <a:prstGeom prst="rect">
                <a:avLst/>
              </a:prstGeom>
              <a:blipFill>
                <a:blip r:embed="rId6"/>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8498714" y="1677274"/>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8498714" y="1677274"/>
                <a:ext cx="531120" cy="369332"/>
              </a:xfrm>
              <a:prstGeom prst="rect">
                <a:avLst/>
              </a:prstGeom>
              <a:blipFill>
                <a:blip r:embed="rId7"/>
                <a:stretch>
                  <a:fillRect b="-1639"/>
                </a:stretch>
              </a:blipFill>
            </p:spPr>
            <p:txBody>
              <a:bodyPr/>
              <a:lstStyle/>
              <a:p>
                <a:r>
                  <a:rPr lang="ja-JP" altLang="en-US">
                    <a:noFill/>
                  </a:rPr>
                  <a:t> </a:t>
                </a:r>
              </a:p>
            </p:txBody>
          </p:sp>
        </mc:Fallback>
      </mc:AlternateContent>
      <p:pic>
        <p:nvPicPr>
          <p:cNvPr id="22" name="コンテンツ プレースホルダー 7">
            <a:extLst>
              <a:ext uri="{FF2B5EF4-FFF2-40B4-BE49-F238E27FC236}">
                <a16:creationId xmlns:a16="http://schemas.microsoft.com/office/drawing/2014/main" id="{079AF1BA-5CCF-4F1B-BFF8-0397DA9556AA}"/>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7463142" y="1777811"/>
            <a:ext cx="1815388" cy="1522688"/>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1D25EB71-1862-4B5E-9055-EC15587C9C19}"/>
                  </a:ext>
                </a:extLst>
              </p:cNvPr>
              <p:cNvSpPr txBox="1"/>
              <p:nvPr/>
            </p:nvSpPr>
            <p:spPr>
              <a:xfrm>
                <a:off x="8103168" y="3198167"/>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sz="2400" dirty="0"/>
              </a:p>
            </p:txBody>
          </p:sp>
        </mc:Choice>
        <mc:Fallback xmlns="">
          <p:sp>
            <p:nvSpPr>
              <p:cNvPr id="25" name="テキスト ボックス 24">
                <a:extLst>
                  <a:ext uri="{FF2B5EF4-FFF2-40B4-BE49-F238E27FC236}">
                    <a16:creationId xmlns:a16="http://schemas.microsoft.com/office/drawing/2014/main" id="{1D25EB71-1862-4B5E-9055-EC15587C9C19}"/>
                  </a:ext>
                </a:extLst>
              </p:cNvPr>
              <p:cNvSpPr txBox="1">
                <a:spLocks noRot="1" noChangeAspect="1" noMove="1" noResize="1" noEditPoints="1" noAdjustHandles="1" noChangeArrowheads="1" noChangeShapeType="1" noTextEdit="1"/>
              </p:cNvSpPr>
              <p:nvPr/>
            </p:nvSpPr>
            <p:spPr>
              <a:xfrm>
                <a:off x="8103168" y="3198167"/>
                <a:ext cx="531120" cy="461665"/>
              </a:xfrm>
              <a:prstGeom prst="rect">
                <a:avLst/>
              </a:prstGeom>
              <a:blipFill>
                <a:blip r:embed="rId8"/>
                <a:stretch>
                  <a:fillRect b="-4000"/>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99AEE3EA-2203-42DC-A347-F2DBC3BD205C}"/>
              </a:ext>
            </a:extLst>
          </p:cNvPr>
          <p:cNvSpPr/>
          <p:nvPr/>
        </p:nvSpPr>
        <p:spPr>
          <a:xfrm>
            <a:off x="5755863"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昨日遅くまで</a:t>
            </a:r>
            <a:endParaRPr kumimoji="1" lang="en-US" altLang="ja-JP" sz="1600" b="1" dirty="0"/>
          </a:p>
          <a:p>
            <a:pPr algn="ctr"/>
            <a:r>
              <a:rPr kumimoji="1" lang="en-US" altLang="ja-JP" sz="1600" b="1" dirty="0"/>
              <a:t>…</a:t>
            </a:r>
            <a:r>
              <a:rPr kumimoji="1" lang="ja-JP" altLang="en-US" sz="1600" b="1" dirty="0"/>
              <a:t> からな</a:t>
            </a:r>
            <a:r>
              <a:rPr kumimoji="1" lang="en-US" altLang="ja-JP" sz="1600" b="1" dirty="0"/>
              <a:t>…</a:t>
            </a:r>
            <a:endParaRPr kumimoji="1" lang="ja-JP" altLang="en-US" sz="1600" b="1" dirty="0"/>
          </a:p>
        </p:txBody>
      </p:sp>
      <p:sp>
        <p:nvSpPr>
          <p:cNvPr id="33" name="四角形: 角を丸くする 32">
            <a:extLst>
              <a:ext uri="{FF2B5EF4-FFF2-40B4-BE49-F238E27FC236}">
                <a16:creationId xmlns:a16="http://schemas.microsoft.com/office/drawing/2014/main" id="{9BEDD6B1-C23A-4415-A5B3-3739F45CD914}"/>
              </a:ext>
            </a:extLst>
          </p:cNvPr>
          <p:cNvSpPr/>
          <p:nvPr/>
        </p:nvSpPr>
        <p:spPr>
          <a:xfrm>
            <a:off x="756629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私で何か </a:t>
            </a:r>
            <a:r>
              <a:rPr kumimoji="1" lang="en-US" altLang="ja-JP" sz="1600" b="1" dirty="0"/>
              <a:t>…</a:t>
            </a:r>
          </a:p>
          <a:p>
            <a:pPr algn="ctr"/>
            <a:r>
              <a:rPr kumimoji="1" lang="ja-JP" altLang="en-US" sz="1600" b="1" dirty="0"/>
              <a:t>言ってね</a:t>
            </a:r>
          </a:p>
        </p:txBody>
      </p:sp>
    </p:spTree>
    <p:extLst>
      <p:ext uri="{BB962C8B-B14F-4D97-AF65-F5344CB8AC3E}">
        <p14:creationId xmlns:p14="http://schemas.microsoft.com/office/powerpoint/2010/main" val="444753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solidFill>
                  <a:srgbClr val="F4B54B"/>
                </a:solidFill>
              </a:rPr>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5" name="テキスト ボックス 4">
            <a:extLst>
              <a:ext uri="{FF2B5EF4-FFF2-40B4-BE49-F238E27FC236}">
                <a16:creationId xmlns:a16="http://schemas.microsoft.com/office/drawing/2014/main" id="{2EF64D16-991B-4B79-BFFE-C7ED3811557B}"/>
              </a:ext>
            </a:extLst>
          </p:cNvPr>
          <p:cNvSpPr txBox="1"/>
          <p:nvPr/>
        </p:nvSpPr>
        <p:spPr>
          <a:xfrm>
            <a:off x="5893904" y="3266007"/>
            <a:ext cx="685800" cy="461665"/>
          </a:xfrm>
          <a:prstGeom prst="rect">
            <a:avLst/>
          </a:prstGeom>
          <a:noFill/>
        </p:spPr>
        <p:txBody>
          <a:bodyPr wrap="square" rtlCol="0">
            <a:spAutoFit/>
          </a:bodyPr>
          <a:lstStyle/>
          <a:p>
            <a:pPr algn="ctr"/>
            <a:r>
              <a:rPr kumimoji="1" lang="ja-JP" altLang="en-US" sz="2400" b="1" dirty="0"/>
              <a:t>＋</a:t>
            </a:r>
          </a:p>
        </p:txBody>
      </p:sp>
      <p:sp>
        <p:nvSpPr>
          <p:cNvPr id="11" name="テキスト ボックス 10">
            <a:extLst>
              <a:ext uri="{FF2B5EF4-FFF2-40B4-BE49-F238E27FC236}">
                <a16:creationId xmlns:a16="http://schemas.microsoft.com/office/drawing/2014/main" id="{B2ADFA27-6B0E-40DD-ADA8-EDB236D75DC5}"/>
              </a:ext>
            </a:extLst>
          </p:cNvPr>
          <p:cNvSpPr txBox="1"/>
          <p:nvPr/>
        </p:nvSpPr>
        <p:spPr>
          <a:xfrm>
            <a:off x="5893904" y="4421313"/>
            <a:ext cx="685800" cy="461665"/>
          </a:xfrm>
          <a:prstGeom prst="rect">
            <a:avLst/>
          </a:prstGeom>
          <a:noFill/>
        </p:spPr>
        <p:txBody>
          <a:bodyPr wrap="square" rtlCol="0">
            <a:spAutoFit/>
          </a:bodyPr>
          <a:lstStyle/>
          <a:p>
            <a:pPr algn="ctr"/>
            <a:r>
              <a:rPr kumimoji="1" lang="en-US" altLang="ja-JP" sz="2400" b="1" dirty="0"/>
              <a:t>||</a:t>
            </a:r>
            <a:endParaRPr kumimoji="1" lang="ja-JP" altLang="en-US" sz="2400" b="1" dirty="0"/>
          </a:p>
        </p:txBody>
      </p:sp>
      <p:sp>
        <p:nvSpPr>
          <p:cNvPr id="12" name="テキスト ボックス 11">
            <a:extLst>
              <a:ext uri="{FF2B5EF4-FFF2-40B4-BE49-F238E27FC236}">
                <a16:creationId xmlns:a16="http://schemas.microsoft.com/office/drawing/2014/main" id="{83F916C9-F865-4477-A8B3-DA1D9E969695}"/>
              </a:ext>
            </a:extLst>
          </p:cNvPr>
          <p:cNvSpPr txBox="1"/>
          <p:nvPr/>
        </p:nvSpPr>
        <p:spPr>
          <a:xfrm>
            <a:off x="4845325" y="5036119"/>
            <a:ext cx="2782957" cy="461665"/>
          </a:xfrm>
          <a:prstGeom prst="rect">
            <a:avLst/>
          </a:prstGeom>
          <a:noFill/>
        </p:spPr>
        <p:txBody>
          <a:bodyPr wrap="square" rtlCol="0">
            <a:spAutoFit/>
          </a:bodyPr>
          <a:lstStyle/>
          <a:p>
            <a:pPr algn="ctr"/>
            <a:r>
              <a:rPr kumimoji="1" lang="en-US" altLang="ja-JP" sz="2400" b="1" dirty="0"/>
              <a:t>[</a:t>
            </a:r>
            <a:r>
              <a:rPr kumimoji="1" lang="ja-JP" altLang="en-US" sz="2400" b="1" dirty="0">
                <a:solidFill>
                  <a:srgbClr val="F4B54B"/>
                </a:solidFill>
              </a:rPr>
              <a:t>マルチモーダル</a:t>
            </a:r>
            <a:r>
              <a:rPr kumimoji="1" lang="en-US" altLang="ja-JP" sz="2400" b="1" dirty="0"/>
              <a:t>]</a:t>
            </a:r>
            <a:endParaRPr kumimoji="1" lang="ja-JP" altLang="en-US" sz="2400" b="1" dirty="0"/>
          </a:p>
        </p:txBody>
      </p:sp>
    </p:spTree>
    <p:extLst>
      <p:ext uri="{BB962C8B-B14F-4D97-AF65-F5344CB8AC3E}">
        <p14:creationId xmlns:p14="http://schemas.microsoft.com/office/powerpoint/2010/main" val="3568513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実験目的</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マンガの内容理解</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タスク</a:t>
            </a:r>
            <a:r>
              <a:rPr lang="en-US" altLang="ja-JP" sz="3000" dirty="0">
                <a:solidFill>
                  <a:schemeClr val="tx1">
                    <a:lumMod val="95000"/>
                  </a:schemeClr>
                </a:solidFill>
              </a:rPr>
              <a:t>]</a:t>
            </a:r>
          </a:p>
          <a:p>
            <a:pPr marL="0" indent="0">
              <a:buNone/>
            </a:pPr>
            <a:r>
              <a:rPr lang="en-US" altLang="ja-JP" sz="3000" dirty="0">
                <a:solidFill>
                  <a:schemeClr val="tx1">
                    <a:lumMod val="95000"/>
                  </a:schemeClr>
                </a:solidFill>
              </a:rPr>
              <a:t>4 </a:t>
            </a:r>
            <a:r>
              <a:rPr lang="ja-JP" altLang="en-US" sz="3000" dirty="0">
                <a:solidFill>
                  <a:schemeClr val="tx1">
                    <a:lumMod val="95000"/>
                  </a:schemeClr>
                </a:solidFill>
              </a:rPr>
              <a:t>コマ漫画のセリフの</a:t>
            </a:r>
            <a:r>
              <a:rPr lang="ja-JP" altLang="en-US" sz="3000" b="1" dirty="0">
                <a:solidFill>
                  <a:srgbClr val="F4B54B"/>
                </a:solidFill>
              </a:rPr>
              <a:t>感情推定</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spTree>
    <p:extLst>
      <p:ext uri="{BB962C8B-B14F-4D97-AF65-F5344CB8AC3E}">
        <p14:creationId xmlns:p14="http://schemas.microsoft.com/office/powerpoint/2010/main" val="2578673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18282</TotalTime>
  <Words>5284</Words>
  <Application>Microsoft Office PowerPoint</Application>
  <PresentationFormat>画面に合わせる (4:3)</PresentationFormat>
  <Paragraphs>1222</Paragraphs>
  <Slides>74</Slides>
  <Notes>60</Notes>
  <HiddenSlides>4</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74</vt:i4>
      </vt:variant>
    </vt:vector>
  </HeadingPairs>
  <TitlesOfParts>
    <vt:vector size="84" baseType="lpstr">
      <vt:lpstr>BIZ UDP明朝 Medium</vt:lpstr>
      <vt:lpstr>ＭＳ ゴシック</vt:lpstr>
      <vt:lpstr>游ゴシック</vt:lpstr>
      <vt:lpstr>Arial</vt:lpstr>
      <vt:lpstr>Cambria Math</vt:lpstr>
      <vt:lpstr>Century Gothic</vt:lpstr>
      <vt:lpstr>Consolas</vt:lpstr>
      <vt:lpstr>Symbol</vt:lpstr>
      <vt:lpstr>Wingdings</vt:lpstr>
      <vt:lpstr>メッシュ</vt:lpstr>
      <vt:lpstr>深層学習に基づく 4 コマ漫画の感情推定と マルチモーダル化への検討</vt:lpstr>
      <vt:lpstr>発表の流れ</vt:lpstr>
      <vt:lpstr>発表の流れ</vt:lpstr>
      <vt:lpstr>はじめに</vt:lpstr>
      <vt:lpstr>はじめに</vt:lpstr>
      <vt:lpstr>はじめに</vt:lpstr>
      <vt:lpstr>はじめに</vt:lpstr>
      <vt:lpstr>はじめに</vt:lpstr>
      <vt:lpstr>はじめに</vt:lpstr>
      <vt:lpstr>発表の流れ</vt:lpstr>
      <vt:lpstr>Manga109</vt:lpstr>
      <vt:lpstr>4 コマストーリーデータセット</vt:lpstr>
      <vt:lpstr>・感情ラベル (全 7 種類)</vt:lpstr>
      <vt:lpstr>発表の流れ</vt:lpstr>
      <vt:lpstr>BERT</vt:lpstr>
      <vt:lpstr>BERT</vt:lpstr>
      <vt:lpstr>Illustrarion2Vec</vt:lpstr>
      <vt:lpstr>Illustrarion2Vec</vt:lpstr>
      <vt:lpstr>発表の流れ</vt:lpstr>
      <vt:lpstr>実験</vt:lpstr>
      <vt:lpstr>実験</vt:lpstr>
      <vt:lpstr>実験</vt:lpstr>
      <vt:lpstr>実験</vt:lpstr>
      <vt:lpstr>実験 2</vt:lpstr>
      <vt:lpstr>実験 2</vt:lpstr>
      <vt:lpstr>実験 2</vt:lpstr>
      <vt:lpstr>実験</vt:lpstr>
      <vt:lpstr>実験 3</vt:lpstr>
      <vt:lpstr>Data Augmentation</vt:lpstr>
      <vt:lpstr>実験設定 (実験 1 ~ 3 共通)</vt:lpstr>
      <vt:lpstr>実験 2 の学習時おける入力列の制限</vt:lpstr>
      <vt:lpstr>データ数</vt:lpstr>
      <vt:lpstr>パラメータ（実験設定）</vt:lpstr>
      <vt:lpstr>パラメータ（識別器）</vt:lpstr>
      <vt:lpstr>発表の流れ</vt:lpstr>
      <vt:lpstr>実験 1</vt:lpstr>
      <vt:lpstr>実験 2</vt:lpstr>
      <vt:lpstr>実験 2</vt:lpstr>
      <vt:lpstr>実験 3</vt:lpstr>
      <vt:lpstr>発表の流れ</vt:lpstr>
      <vt:lpstr>まとめ</vt:lpstr>
      <vt:lpstr>今後の課題</vt:lpstr>
      <vt:lpstr>今後の課題</vt:lpstr>
      <vt:lpstr>今後の課題</vt:lpstr>
      <vt:lpstr>PowerPoint プレゼンテーション</vt:lpstr>
      <vt:lpstr>PowerPoint プレゼンテーション</vt:lpstr>
      <vt:lpstr>Word2Vec</vt:lpstr>
      <vt:lpstr>Doc2Vec</vt:lpstr>
      <vt:lpstr>Doc2Vec</vt:lpstr>
      <vt:lpstr>Long short-term memory (LSTM)</vt:lpstr>
      <vt:lpstr>Doc2Vec 学習パラメータ</vt:lpstr>
      <vt:lpstr>CosineAnnealingLR</vt:lpstr>
      <vt:lpstr>実験　データ処理順まとめ</vt:lpstr>
      <vt:lpstr>実験　学習時間</vt:lpstr>
      <vt:lpstr>評価指標</vt:lpstr>
      <vt:lpstr>コサイン類似度 とは</vt:lpstr>
      <vt:lpstr>Optuna とは</vt:lpstr>
      <vt:lpstr>実験 1　学習推移</vt:lpstr>
      <vt:lpstr>実験 2　学習推移</vt:lpstr>
      <vt:lpstr>実験 2 喜楽と判別されてしまった例</vt:lpstr>
      <vt:lpstr>実験 2 喜楽と判別できなかった例</vt:lpstr>
      <vt:lpstr>t-SNE による解析</vt:lpstr>
      <vt:lpstr>t-SNE による解析</vt:lpstr>
      <vt:lpstr>Data Augmentation の妥当性</vt:lpstr>
      <vt:lpstr>Data Augmentation の妥当性</vt:lpstr>
      <vt:lpstr>Data Augmentation の妥当性</vt:lpstr>
      <vt:lpstr>実験 1 SVm, RF グリッドサーチ結果 例</vt:lpstr>
      <vt:lpstr>PowerPoint プレゼンテーション</vt:lpstr>
      <vt:lpstr>PowerPoint プレゼンテーション</vt:lpstr>
      <vt:lpstr>PowerPoint プレゼンテーション</vt:lpstr>
      <vt:lpstr>実験 2 </vt:lpstr>
      <vt:lpstr>実験 2</vt:lpstr>
      <vt:lpstr>実験 2</vt:lpstr>
      <vt:lpstr>実験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 Y</cp:lastModifiedBy>
  <cp:revision>373</cp:revision>
  <dcterms:created xsi:type="dcterms:W3CDTF">2020-01-13T19:40:26Z</dcterms:created>
  <dcterms:modified xsi:type="dcterms:W3CDTF">2020-07-03T05:19:28Z</dcterms:modified>
</cp:coreProperties>
</file>